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</p:sldIdLst>
  <p:sldSz cy="5143500" cx="9144000"/>
  <p:notesSz cx="6858000" cy="9144000"/>
  <p:embeddedFontLst>
    <p:embeddedFont>
      <p:font typeface="Fira Sans Extra Condensed Medium"/>
      <p:regular r:id="rId90"/>
      <p:bold r:id="rId91"/>
      <p:italic r:id="rId92"/>
      <p:boldItalic r:id="rId93"/>
    </p:embeddedFont>
    <p:embeddedFont>
      <p:font typeface="Roboto Condensed"/>
      <p:regular r:id="rId94"/>
      <p:bold r:id="rId95"/>
      <p:italic r:id="rId96"/>
      <p:boldItalic r:id="rId97"/>
    </p:embeddedFont>
    <p:embeddedFont>
      <p:font typeface="Squada One"/>
      <p:regular r:id="rId98"/>
    </p:embeddedFont>
    <p:embeddedFont>
      <p:font typeface="Roboto Condensed Light"/>
      <p:regular r:id="rId99"/>
      <p:bold r:id="rId100"/>
      <p:italic r:id="rId101"/>
      <p:boldItalic r:id="rId102"/>
    </p:embeddedFont>
    <p:embeddedFont>
      <p:font typeface="Exo 2"/>
      <p:regular r:id="rId103"/>
      <p:bold r:id="rId104"/>
      <p:italic r:id="rId105"/>
      <p:boldItalic r:id="rId10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6" Type="http://schemas.openxmlformats.org/officeDocument/2006/relationships/font" Target="fonts/Exo2-boldItalic.fntdata"/><Relationship Id="rId105" Type="http://schemas.openxmlformats.org/officeDocument/2006/relationships/font" Target="fonts/Exo2-italic.fntdata"/><Relationship Id="rId104" Type="http://schemas.openxmlformats.org/officeDocument/2006/relationships/font" Target="fonts/Exo2-bold.fnt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font" Target="fonts/Exo2-regular.fntdata"/><Relationship Id="rId102" Type="http://schemas.openxmlformats.org/officeDocument/2006/relationships/font" Target="fonts/RobotoCondensedLight-boldItalic.fntdata"/><Relationship Id="rId101" Type="http://schemas.openxmlformats.org/officeDocument/2006/relationships/font" Target="fonts/RobotoCondensedLight-italic.fntdata"/><Relationship Id="rId100" Type="http://schemas.openxmlformats.org/officeDocument/2006/relationships/font" Target="fonts/RobotoCondensedLight-bold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font" Target="fonts/RobotoCondensed-bold.fntdata"/><Relationship Id="rId94" Type="http://schemas.openxmlformats.org/officeDocument/2006/relationships/font" Target="fonts/RobotoCondensed-regular.fntdata"/><Relationship Id="rId97" Type="http://schemas.openxmlformats.org/officeDocument/2006/relationships/font" Target="fonts/RobotoCondensed-boldItalic.fntdata"/><Relationship Id="rId96" Type="http://schemas.openxmlformats.org/officeDocument/2006/relationships/font" Target="fonts/RobotoCondensed-italic.fntdata"/><Relationship Id="rId11" Type="http://schemas.openxmlformats.org/officeDocument/2006/relationships/slide" Target="slides/slide7.xml"/><Relationship Id="rId99" Type="http://schemas.openxmlformats.org/officeDocument/2006/relationships/font" Target="fonts/RobotoCondensedLight-regular.fntdata"/><Relationship Id="rId10" Type="http://schemas.openxmlformats.org/officeDocument/2006/relationships/slide" Target="slides/slide6.xml"/><Relationship Id="rId98" Type="http://schemas.openxmlformats.org/officeDocument/2006/relationships/font" Target="fonts/SquadaOne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font" Target="fonts/FiraSansExtraCondensedMedium-bold.fntdata"/><Relationship Id="rId90" Type="http://schemas.openxmlformats.org/officeDocument/2006/relationships/font" Target="fonts/FiraSansExtraCondensedMedium-regular.fntdata"/><Relationship Id="rId93" Type="http://schemas.openxmlformats.org/officeDocument/2006/relationships/font" Target="fonts/FiraSansExtraCondensedMedium-boldItalic.fntdata"/><Relationship Id="rId92" Type="http://schemas.openxmlformats.org/officeDocument/2006/relationships/font" Target="fonts/FiraSansExtraCondensedMedium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c3ae98f40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c3ae98f40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c3ae98f40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c3ae98f40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c3ae98f40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c3ae98f40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c3ae98f40_6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c3ae98f40_6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c3ae98f40_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c3ae98f40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c3ae98f40_6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c3ae98f40_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c3ae98f40_6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c3ae98f40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c3ae98f40_6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c3ae98f40_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c3ae98f40_6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c3ae98f40_6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c3ae98f40_6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c3ae98f40_6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c3ae98f40_6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c3ae98f40_6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c3ae98f40_6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c3ae98f40_6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c3ae98f40_6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c3ae98f40_6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c3ae98f40_6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c3ae98f40_6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c3ae98f40_6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c3ae98f40_6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c3ae98f40_6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c3ae98f40_6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c3ae98f40_6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c3ae98f40_6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6c3ae98f40_6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6c3ae98f40_6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c3ae98f40_6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c3ae98f40_6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c3ae98f40_6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c3ae98f40_6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bebbff51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bebbff51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c3ae98f40_6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6c3ae98f40_6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8d3b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8d3b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bebbff51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bebbff51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bebbff51d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6bebbff51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c3ae98f4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6c3ae98f4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c3ae98f4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6c3ae98f4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c3ae98f4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c3ae98f4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c3ae98f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c3ae98f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c3ae98f4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c3ae98f4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6c3ae98f4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6c3ae98f4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1abfbaf28_3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1abfbaf28_3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3ae98f4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3ae98f4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6c3ae98f4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6c3ae98f4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6c3ae98f4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6c3ae98f4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6c3f548f2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6c3f548f2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c3f548f21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c3f548f21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c3f548f21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c3f548f21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6c3ae98f4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6c3ae98f4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c3ae98f40_3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6c3ae98f40_3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6c3ae98f40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6c3ae98f40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6c3ae98f40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6c3ae98f40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c3ae98f4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c3ae98f4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c3ae98f40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6c3ae98f40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c3ae98f40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c3ae98f40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3ae98f40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3ae98f40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6c3ae98f40_3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6c3ae98f40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6c3ae98f40_3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6c3ae98f40_3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6c3ae98f40_3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6c3ae98f40_3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6c3ae98f40_3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6c3ae98f40_3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6c3ae98f40_3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6c3ae98f40_3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c3ae98f40_3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c3ae98f40_3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6c3ae98f40_3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6c3ae98f40_3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c3ae98f40_6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c3ae98f40_6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6c3f548f2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6c3f548f2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6c3f548f21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6c3f548f2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6c3f548f21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6c3f548f21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6c3f548f21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6c3f548f21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6c3f548f21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6c3f548f21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c3f548f21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6c3f548f21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6c3f548f21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6c3f548f21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6c3f548f21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6c3f548f21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6c3f548f21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6c3f548f21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6c3f548f21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6c3f548f21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c3ae98f40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c3ae98f40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6c3f548f21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6c3f548f21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6c3f548f21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6c3f548f21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6c3f548f21_2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6c3f548f21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6c3f548f21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6c3f548f21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19515fe0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419515fe0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6c3f548f2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6c3f548f2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6c3f548f2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6c3f548f2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6c3f548f21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6c3f548f21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6c3f548f21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6c3f548f21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c3f548f21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c3f548f21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c3ae98f40_6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c3ae98f40_6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6c3f548f21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6c3f548f21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6c3f548f21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6c3f548f21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6c3f548f21_4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6c3f548f21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6c3f548f21_4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6c3f548f21_4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6c3f548f21_4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6c3f548f21_4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c3ae98f40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c3ae98f40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www.iso.org/standard/15836.html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5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3670681" y="24763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Modelo OSI (Open System Interconnection)</a:t>
            </a:r>
            <a:endParaRPr sz="1400"/>
          </a:p>
        </p:txBody>
      </p: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1135981" y="8602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Camada de</a:t>
            </a:r>
            <a:endParaRPr>
              <a:solidFill>
                <a:srgbClr val="43434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Aplicação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134" name="Google Shape;134;p26"/>
          <p:cNvCxnSpPr/>
          <p:nvPr/>
        </p:nvCxnSpPr>
        <p:spPr>
          <a:xfrm>
            <a:off x="7145675" y="27188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6"/>
          <p:cNvSpPr txBox="1"/>
          <p:nvPr>
            <p:ph type="ctrTitle"/>
          </p:nvPr>
        </p:nvSpPr>
        <p:spPr>
          <a:xfrm>
            <a:off x="4345675" y="3460025"/>
            <a:ext cx="4667700" cy="14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Grupo: </a:t>
            </a:r>
            <a:r>
              <a:rPr b="0" lang="en" sz="2000">
                <a:solidFill>
                  <a:srgbClr val="434343"/>
                </a:solidFill>
              </a:rPr>
              <a:t>Felipe Belisário, Eliabe Vinicius, Adiel Prado, Leonardo Ferreira e   Breno Caldeira</a:t>
            </a:r>
            <a:endParaRPr b="0"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idx="1" type="body"/>
          </p:nvPr>
        </p:nvSpPr>
        <p:spPr>
          <a:xfrm>
            <a:off x="1917900" y="1555025"/>
            <a:ext cx="5308200" cy="31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Trava exclusiva e compartilhada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Na compartilhada, o acesso é liberado se o arquivo estiver livre ou com outras travas compartilhadas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Usada geralmente para leitura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Na exclusiva, apenas um usuário tem direito de acesso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Ideal para escrita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Soluções</a:t>
            </a:r>
            <a:endParaRPr/>
          </a:p>
        </p:txBody>
      </p:sp>
      <p:sp>
        <p:nvSpPr>
          <p:cNvPr id="221" name="Google Shape;221;p35"/>
          <p:cNvSpPr/>
          <p:nvPr/>
        </p:nvSpPr>
        <p:spPr>
          <a:xfrm>
            <a:off x="1716000" y="16913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5"/>
          <p:cNvSpPr/>
          <p:nvPr/>
        </p:nvSpPr>
        <p:spPr>
          <a:xfrm>
            <a:off x="1716000" y="22477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5"/>
          <p:cNvSpPr/>
          <p:nvPr/>
        </p:nvSpPr>
        <p:spPr>
          <a:xfrm>
            <a:off x="1716000" y="30146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5"/>
          <p:cNvSpPr/>
          <p:nvPr/>
        </p:nvSpPr>
        <p:spPr>
          <a:xfrm>
            <a:off x="1716000" y="35489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5"/>
          <p:cNvSpPr/>
          <p:nvPr/>
        </p:nvSpPr>
        <p:spPr>
          <a:xfrm>
            <a:off x="1716000" y="40831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1911300" y="1374850"/>
            <a:ext cx="5321400" cy="3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Múltiplos clientes podem ler do servidor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Isso pode gerar problemas de congestionamento, além de rejeição de conexões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O número de leitores pode ser maior que o de escritores, para aproveitar melhor a capacidade do canal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É possível bloquear apenas parte do arquivo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Dois usuários podem escrever ao mesmo tempo, não sendo na mesma região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1" name="Google Shape;231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Capacidade de Acesso</a:t>
            </a:r>
            <a:endParaRPr/>
          </a:p>
        </p:txBody>
      </p:sp>
      <p:sp>
        <p:nvSpPr>
          <p:cNvPr id="232" name="Google Shape;232;p36"/>
          <p:cNvSpPr/>
          <p:nvPr/>
        </p:nvSpPr>
        <p:spPr>
          <a:xfrm>
            <a:off x="1709400" y="14759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6"/>
          <p:cNvSpPr/>
          <p:nvPr/>
        </p:nvSpPr>
        <p:spPr>
          <a:xfrm>
            <a:off x="1709400" y="20322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6"/>
          <p:cNvSpPr/>
          <p:nvPr/>
        </p:nvSpPr>
        <p:spPr>
          <a:xfrm>
            <a:off x="1709400" y="28937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6"/>
          <p:cNvSpPr/>
          <p:nvPr/>
        </p:nvSpPr>
        <p:spPr>
          <a:xfrm>
            <a:off x="1709400" y="36835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6"/>
          <p:cNvSpPr/>
          <p:nvPr/>
        </p:nvSpPr>
        <p:spPr>
          <a:xfrm>
            <a:off x="1709400" y="42398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idx="1" type="body"/>
          </p:nvPr>
        </p:nvSpPr>
        <p:spPr>
          <a:xfrm>
            <a:off x="1373100" y="1012000"/>
            <a:ext cx="6397800" cy="3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Alternativa para travas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O cliente diz quando iniciar e finalizar uma transação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Estado do arquivo é restaurado em caso de falha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Implementadas através de cópias individuais para cada escrita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Repõe o arquivo original quando sucede na operação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Em caso de transações simultaneas, a primeira é concluída e a segunda abortada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Poder computacional “desperdiçado” em troca de segurança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7"/>
          <p:cNvSpPr txBox="1"/>
          <p:nvPr>
            <p:ph type="ctrTitle"/>
          </p:nvPr>
        </p:nvSpPr>
        <p:spPr>
          <a:xfrm>
            <a:off x="1964851" y="2004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Transações</a:t>
            </a:r>
            <a:endParaRPr/>
          </a:p>
        </p:txBody>
      </p:sp>
      <p:sp>
        <p:nvSpPr>
          <p:cNvPr id="243" name="Google Shape;243;p37"/>
          <p:cNvSpPr/>
          <p:nvPr/>
        </p:nvSpPr>
        <p:spPr>
          <a:xfrm>
            <a:off x="1171200" y="11466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7"/>
          <p:cNvSpPr/>
          <p:nvPr/>
        </p:nvSpPr>
        <p:spPr>
          <a:xfrm>
            <a:off x="1171200" y="17048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7"/>
          <p:cNvSpPr/>
          <p:nvPr/>
        </p:nvSpPr>
        <p:spPr>
          <a:xfrm>
            <a:off x="1171200" y="21938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7"/>
          <p:cNvSpPr/>
          <p:nvPr/>
        </p:nvSpPr>
        <p:spPr>
          <a:xfrm>
            <a:off x="1171200" y="26828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7"/>
          <p:cNvSpPr/>
          <p:nvPr/>
        </p:nvSpPr>
        <p:spPr>
          <a:xfrm>
            <a:off x="1171200" y="32410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7"/>
          <p:cNvSpPr/>
          <p:nvPr/>
        </p:nvSpPr>
        <p:spPr>
          <a:xfrm>
            <a:off x="1171200" y="37282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7"/>
          <p:cNvSpPr/>
          <p:nvPr/>
        </p:nvSpPr>
        <p:spPr>
          <a:xfrm>
            <a:off x="1171200" y="45688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713" y="79700"/>
            <a:ext cx="5598576" cy="49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1917900" y="1299050"/>
            <a:ext cx="5308200" cy="3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Vai na contramão da concorrência discutida previamente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Quando um arquivo é criado, não pode mais ser alterado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Para cada usuário é criada uma nova versão do arquivo, que não modifica a original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O arquivo é reposto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Criação de arquivo é uma operação </a:t>
            </a:r>
            <a:r>
              <a:rPr lang="en" sz="1800"/>
              <a:t>atômica</a:t>
            </a:r>
            <a:r>
              <a:rPr lang="en" sz="1800"/>
              <a:t>, não há necessidade de controle</a:t>
            </a:r>
            <a:endParaRPr sz="1800"/>
          </a:p>
        </p:txBody>
      </p:sp>
      <p:sp>
        <p:nvSpPr>
          <p:cNvPr id="261" name="Google Shape;261;p3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Imutabilidade</a:t>
            </a:r>
            <a:endParaRPr/>
          </a:p>
        </p:txBody>
      </p:sp>
      <p:sp>
        <p:nvSpPr>
          <p:cNvPr id="262" name="Google Shape;262;p39"/>
          <p:cNvSpPr/>
          <p:nvPr/>
        </p:nvSpPr>
        <p:spPr>
          <a:xfrm>
            <a:off x="1716000" y="14759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9"/>
          <p:cNvSpPr/>
          <p:nvPr/>
        </p:nvSpPr>
        <p:spPr>
          <a:xfrm>
            <a:off x="1716000" y="19649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9"/>
          <p:cNvSpPr/>
          <p:nvPr/>
        </p:nvSpPr>
        <p:spPr>
          <a:xfrm>
            <a:off x="1716000" y="24539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9"/>
          <p:cNvSpPr/>
          <p:nvPr/>
        </p:nvSpPr>
        <p:spPr>
          <a:xfrm>
            <a:off x="1716000" y="3320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9"/>
          <p:cNvSpPr/>
          <p:nvPr/>
        </p:nvSpPr>
        <p:spPr>
          <a:xfrm>
            <a:off x="1716000" y="38494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idx="1" type="body"/>
          </p:nvPr>
        </p:nvSpPr>
        <p:spPr>
          <a:xfrm>
            <a:off x="1917900" y="1299050"/>
            <a:ext cx="5308200" cy="3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Soluções propostas anteriormente serviam para sistemas de um servidor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Redes complexas costumam ter múltiplos servidores para vários serviços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Permite dividir o trabalho em vários servidores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Permite </a:t>
            </a:r>
            <a:r>
              <a:rPr lang="en" sz="1800"/>
              <a:t>continuar</a:t>
            </a:r>
            <a:r>
              <a:rPr lang="en" sz="1800"/>
              <a:t> o acesso em caso de falha no servidor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Aumenta a confiabilidade, múltiplos backups independentes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Arquivos </a:t>
            </a:r>
            <a:r>
              <a:rPr lang="en"/>
              <a:t>Duplicados</a:t>
            </a:r>
            <a:endParaRPr/>
          </a:p>
        </p:txBody>
      </p:sp>
      <p:sp>
        <p:nvSpPr>
          <p:cNvPr id="273" name="Google Shape;273;p40"/>
          <p:cNvSpPr/>
          <p:nvPr/>
        </p:nvSpPr>
        <p:spPr>
          <a:xfrm>
            <a:off x="1716000" y="14355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0"/>
          <p:cNvSpPr/>
          <p:nvPr/>
        </p:nvSpPr>
        <p:spPr>
          <a:xfrm>
            <a:off x="1716000" y="22544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0"/>
          <p:cNvSpPr/>
          <p:nvPr/>
        </p:nvSpPr>
        <p:spPr>
          <a:xfrm>
            <a:off x="1716000" y="30733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0"/>
          <p:cNvSpPr/>
          <p:nvPr/>
        </p:nvSpPr>
        <p:spPr>
          <a:xfrm>
            <a:off x="1716000" y="36700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0"/>
          <p:cNvSpPr/>
          <p:nvPr/>
        </p:nvSpPr>
        <p:spPr>
          <a:xfrm>
            <a:off x="1716000" y="41590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/>
          <p:nvPr>
            <p:ph idx="1" type="body"/>
          </p:nvPr>
        </p:nvSpPr>
        <p:spPr>
          <a:xfrm>
            <a:off x="1850250" y="1582750"/>
            <a:ext cx="5443500" cy="28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Poderíamos permitir ao usuário criar operar em quantos arquivos ele quiser, e manusear as réplicas por conta </a:t>
            </a:r>
            <a:r>
              <a:rPr lang="en" sz="1800"/>
              <a:t>própria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Isso causaria uma experiência frustrante, principalmente entre leigos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Há soluções que buscam solucionar esse problema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3" name="Google Shape;283;p4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Métodos</a:t>
            </a:r>
            <a:endParaRPr/>
          </a:p>
        </p:txBody>
      </p:sp>
      <p:sp>
        <p:nvSpPr>
          <p:cNvPr id="284" name="Google Shape;284;p41"/>
          <p:cNvSpPr/>
          <p:nvPr/>
        </p:nvSpPr>
        <p:spPr>
          <a:xfrm>
            <a:off x="1648350" y="17183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1"/>
          <p:cNvSpPr/>
          <p:nvPr/>
        </p:nvSpPr>
        <p:spPr>
          <a:xfrm>
            <a:off x="1648350" y="28575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1"/>
          <p:cNvSpPr/>
          <p:nvPr/>
        </p:nvSpPr>
        <p:spPr>
          <a:xfrm>
            <a:off x="1648350" y="37196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idx="1" type="body"/>
          </p:nvPr>
        </p:nvSpPr>
        <p:spPr>
          <a:xfrm>
            <a:off x="1917900" y="1582750"/>
            <a:ext cx="53082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Um arquivo é dito mestre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 partir dele vem cópias, chamadas escravas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Atualizações só podem ser realizadas no </a:t>
            </a:r>
            <a:r>
              <a:rPr lang="en" sz="1800"/>
              <a:t>arquivo</a:t>
            </a:r>
            <a:r>
              <a:rPr lang="en" sz="1800"/>
              <a:t> mestre, então são </a:t>
            </a:r>
            <a:r>
              <a:rPr lang="en" sz="1800"/>
              <a:t>propagadas</a:t>
            </a:r>
            <a:r>
              <a:rPr lang="en" sz="1800"/>
              <a:t> aos escravos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Solução simples demais, serviço falha caso o arquivo mestre não esteja disponível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2" name="Google Shape;292;p4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Réplica Primária</a:t>
            </a:r>
            <a:endParaRPr/>
          </a:p>
        </p:txBody>
      </p:sp>
      <p:sp>
        <p:nvSpPr>
          <p:cNvPr id="293" name="Google Shape;293;p42"/>
          <p:cNvSpPr/>
          <p:nvPr/>
        </p:nvSpPr>
        <p:spPr>
          <a:xfrm>
            <a:off x="1716000" y="17183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2"/>
          <p:cNvSpPr/>
          <p:nvPr/>
        </p:nvSpPr>
        <p:spPr>
          <a:xfrm>
            <a:off x="1716000" y="22611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2"/>
          <p:cNvSpPr/>
          <p:nvPr/>
        </p:nvSpPr>
        <p:spPr>
          <a:xfrm>
            <a:off x="1716000" y="28040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2"/>
          <p:cNvSpPr/>
          <p:nvPr/>
        </p:nvSpPr>
        <p:spPr>
          <a:xfrm>
            <a:off x="1716000" y="35758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/>
          <p:nvPr>
            <p:ph idx="1" type="body"/>
          </p:nvPr>
        </p:nvSpPr>
        <p:spPr>
          <a:xfrm>
            <a:off x="1917900" y="1299050"/>
            <a:ext cx="5308200" cy="3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Sistema mais robusto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Para ler é necessário obter </a:t>
            </a:r>
            <a:r>
              <a:rPr lang="en" sz="1800"/>
              <a:t>quórum</a:t>
            </a:r>
            <a:r>
              <a:rPr lang="en" sz="1800"/>
              <a:t> de leitura Nr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Para escrever, quórum de leitura Nw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Condição, Nr + Nw &gt; N, onde N é o número de cópias de um arquivo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 operação de cópia só é realizada quando um número </a:t>
            </a:r>
            <a:r>
              <a:rPr lang="en" sz="1800"/>
              <a:t>apropriado</a:t>
            </a:r>
            <a:r>
              <a:rPr lang="en" sz="1800"/>
              <a:t> de servidores concordam e realizá-la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Votação</a:t>
            </a:r>
            <a:endParaRPr/>
          </a:p>
        </p:txBody>
      </p:sp>
      <p:sp>
        <p:nvSpPr>
          <p:cNvPr id="303" name="Google Shape;303;p43"/>
          <p:cNvSpPr/>
          <p:nvPr/>
        </p:nvSpPr>
        <p:spPr>
          <a:xfrm>
            <a:off x="1716000" y="14220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3"/>
          <p:cNvSpPr/>
          <p:nvPr/>
        </p:nvSpPr>
        <p:spPr>
          <a:xfrm>
            <a:off x="1716000" y="19649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3"/>
          <p:cNvSpPr/>
          <p:nvPr/>
        </p:nvSpPr>
        <p:spPr>
          <a:xfrm>
            <a:off x="1716000" y="25077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3"/>
          <p:cNvSpPr/>
          <p:nvPr/>
        </p:nvSpPr>
        <p:spPr>
          <a:xfrm>
            <a:off x="1716000" y="30506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3"/>
          <p:cNvSpPr/>
          <p:nvPr/>
        </p:nvSpPr>
        <p:spPr>
          <a:xfrm>
            <a:off x="1716000" y="38359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/>
          <p:nvPr>
            <p:ph idx="1" type="body"/>
          </p:nvPr>
        </p:nvSpPr>
        <p:spPr>
          <a:xfrm>
            <a:off x="1917900" y="1461575"/>
            <a:ext cx="5308200" cy="27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Suponha N = 9, Nr = 2 e Nw = 8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Um cliente adquiriu dois servidores, A e B, para leitura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Outro cliente não conseguirá realizar uma escrita, pois não irá obter quórum de escrita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Há nove deles ocupados, deverá esperar </a:t>
            </a:r>
            <a:endParaRPr sz="1800"/>
          </a:p>
        </p:txBody>
      </p:sp>
      <p:sp>
        <p:nvSpPr>
          <p:cNvPr id="313" name="Google Shape;313;p4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</a:t>
            </a:r>
            <a:endParaRPr/>
          </a:p>
        </p:txBody>
      </p:sp>
      <p:sp>
        <p:nvSpPr>
          <p:cNvPr id="314" name="Google Shape;314;p44"/>
          <p:cNvSpPr/>
          <p:nvPr/>
        </p:nvSpPr>
        <p:spPr>
          <a:xfrm>
            <a:off x="1716000" y="15971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4"/>
          <p:cNvSpPr/>
          <p:nvPr/>
        </p:nvSpPr>
        <p:spPr>
          <a:xfrm>
            <a:off x="1716000" y="21669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4"/>
          <p:cNvSpPr/>
          <p:nvPr/>
        </p:nvSpPr>
        <p:spPr>
          <a:xfrm>
            <a:off x="1716000" y="26424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4"/>
          <p:cNvSpPr/>
          <p:nvPr/>
        </p:nvSpPr>
        <p:spPr>
          <a:xfrm>
            <a:off x="1716000" y="34769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ÍNDICE</a:t>
            </a:r>
            <a:endParaRPr/>
          </a:p>
        </p:txBody>
      </p:sp>
      <p:sp>
        <p:nvSpPr>
          <p:cNvPr id="141" name="Google Shape;141;p27"/>
          <p:cNvSpPr txBox="1"/>
          <p:nvPr>
            <p:ph idx="2" type="ctrTitle"/>
          </p:nvPr>
        </p:nvSpPr>
        <p:spPr>
          <a:xfrm>
            <a:off x="390296" y="4302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142" name="Google Shape;142;p27"/>
          <p:cNvSpPr txBox="1"/>
          <p:nvPr>
            <p:ph idx="9" type="ctrTitle"/>
          </p:nvPr>
        </p:nvSpPr>
        <p:spPr>
          <a:xfrm>
            <a:off x="390296" y="14726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Servidores de Arquivos</a:t>
            </a:r>
            <a:endParaRPr/>
          </a:p>
        </p:txBody>
      </p:sp>
      <p:sp>
        <p:nvSpPr>
          <p:cNvPr id="143" name="Google Shape;143;p27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4" name="Google Shape;144;p27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5" name="Google Shape;145;p27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46" name="Google Shape;146;p27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7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7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9" name="Google Shape;149;p27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50" name="Google Shape;150;p27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51" name="Google Shape;151;p27"/>
          <p:cNvSpPr txBox="1"/>
          <p:nvPr>
            <p:ph idx="14" type="ctrTitle"/>
          </p:nvPr>
        </p:nvSpPr>
        <p:spPr>
          <a:xfrm>
            <a:off x="390296" y="23699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Correio eletrônico</a:t>
            </a:r>
            <a:endParaRPr/>
          </a:p>
        </p:txBody>
      </p:sp>
      <p:sp>
        <p:nvSpPr>
          <p:cNvPr id="152" name="Google Shape;152;p27"/>
          <p:cNvSpPr txBox="1"/>
          <p:nvPr>
            <p:ph idx="16" type="ctrTitle"/>
          </p:nvPr>
        </p:nvSpPr>
        <p:spPr>
          <a:xfrm>
            <a:off x="6811558" y="20037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Terminais Virtuais</a:t>
            </a:r>
            <a:endParaRPr/>
          </a:p>
        </p:txBody>
      </p:sp>
      <p:sp>
        <p:nvSpPr>
          <p:cNvPr id="153" name="Google Shape;153;p27"/>
          <p:cNvSpPr txBox="1"/>
          <p:nvPr>
            <p:ph idx="18" type="ctrTitle"/>
          </p:nvPr>
        </p:nvSpPr>
        <p:spPr>
          <a:xfrm>
            <a:off x="6779408" y="301797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Outras aplicações</a:t>
            </a:r>
            <a:endParaRPr/>
          </a:p>
        </p:txBody>
      </p:sp>
      <p:sp>
        <p:nvSpPr>
          <p:cNvPr id="154" name="Google Shape;154;p27"/>
          <p:cNvSpPr txBox="1"/>
          <p:nvPr>
            <p:ph idx="20" type="ctrTitle"/>
          </p:nvPr>
        </p:nvSpPr>
        <p:spPr>
          <a:xfrm>
            <a:off x="6811558" y="413200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Exemplos da camada de aplicação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3891"/>
            <a:ext cx="9144000" cy="3095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/>
          <p:nvPr>
            <p:ph idx="1" type="body"/>
          </p:nvPr>
        </p:nvSpPr>
        <p:spPr>
          <a:xfrm>
            <a:off x="1917900" y="785725"/>
            <a:ext cx="5308200" cy="4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Suposição: na maioria das aplicações, operações de leitura são mais frequentes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Nw quase sempre se aproxima de N, enquanto Nr costuma ser um nũmero pequeno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Quando um servidor cai, é criado outro servidor “dummy”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Este não possui armazenamento, nem </a:t>
            </a:r>
            <a:r>
              <a:rPr lang="en" sz="1800"/>
              <a:t>permissão</a:t>
            </a:r>
            <a:r>
              <a:rPr lang="en" sz="1800"/>
              <a:t> de votar em quórum de leitura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Sua única função é votar votar no quórum de escrita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Para a escrita ser bem </a:t>
            </a:r>
            <a:r>
              <a:rPr lang="en" sz="1800"/>
              <a:t>sucedida</a:t>
            </a:r>
            <a:r>
              <a:rPr lang="en" sz="1800"/>
              <a:t>, pelo menos um servidor deve ser real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6"/>
          <p:cNvSpPr txBox="1"/>
          <p:nvPr>
            <p:ph type="ctrTitle"/>
          </p:nvPr>
        </p:nvSpPr>
        <p:spPr>
          <a:xfrm>
            <a:off x="1964851" y="1912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Votação com Fantasmas</a:t>
            </a:r>
            <a:endParaRPr/>
          </a:p>
        </p:txBody>
      </p:sp>
      <p:sp>
        <p:nvSpPr>
          <p:cNvPr id="330" name="Google Shape;330;p46"/>
          <p:cNvSpPr/>
          <p:nvPr/>
        </p:nvSpPr>
        <p:spPr>
          <a:xfrm>
            <a:off x="1716000" y="9490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6"/>
          <p:cNvSpPr/>
          <p:nvPr/>
        </p:nvSpPr>
        <p:spPr>
          <a:xfrm>
            <a:off x="1716000" y="17629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6"/>
          <p:cNvSpPr/>
          <p:nvPr/>
        </p:nvSpPr>
        <p:spPr>
          <a:xfrm>
            <a:off x="1716000" y="25768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6"/>
          <p:cNvSpPr/>
          <p:nvPr/>
        </p:nvSpPr>
        <p:spPr>
          <a:xfrm>
            <a:off x="1716000" y="31403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6"/>
          <p:cNvSpPr/>
          <p:nvPr/>
        </p:nvSpPr>
        <p:spPr>
          <a:xfrm>
            <a:off x="1716000" y="39032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6"/>
          <p:cNvSpPr/>
          <p:nvPr/>
        </p:nvSpPr>
        <p:spPr>
          <a:xfrm>
            <a:off x="1716000" y="44326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 txBox="1"/>
          <p:nvPr>
            <p:ph idx="1" type="body"/>
          </p:nvPr>
        </p:nvSpPr>
        <p:spPr>
          <a:xfrm>
            <a:off x="1917900" y="1461575"/>
            <a:ext cx="5308200" cy="26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Há várias maneiras de implementar um servidor de arquivos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 mais simples consiste num loop principal, que recolhe, processa e responde à </a:t>
            </a:r>
            <a:r>
              <a:rPr lang="en" sz="1800"/>
              <a:t>requisição</a:t>
            </a:r>
            <a:r>
              <a:rPr lang="en" sz="1800"/>
              <a:t>, uma por uma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Há várias desvantagens nessa forma, </a:t>
            </a:r>
            <a:r>
              <a:rPr lang="en" sz="1800"/>
              <a:t>principalmente</a:t>
            </a:r>
            <a:r>
              <a:rPr lang="en" sz="1800"/>
              <a:t> se uma requisição exigir </a:t>
            </a:r>
            <a:r>
              <a:rPr lang="en" sz="1800"/>
              <a:t>múltiplos</a:t>
            </a:r>
            <a:r>
              <a:rPr lang="en" sz="1800"/>
              <a:t> acessos ao disco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de Implementação</a:t>
            </a:r>
            <a:endParaRPr/>
          </a:p>
        </p:txBody>
      </p:sp>
      <p:sp>
        <p:nvSpPr>
          <p:cNvPr id="342" name="Google Shape;342;p47"/>
          <p:cNvSpPr/>
          <p:nvPr/>
        </p:nvSpPr>
        <p:spPr>
          <a:xfrm>
            <a:off x="1716000" y="16105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7"/>
          <p:cNvSpPr/>
          <p:nvPr/>
        </p:nvSpPr>
        <p:spPr>
          <a:xfrm>
            <a:off x="1716000" y="24775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7"/>
          <p:cNvSpPr/>
          <p:nvPr/>
        </p:nvSpPr>
        <p:spPr>
          <a:xfrm>
            <a:off x="1716000" y="32618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/>
          <p:nvPr>
            <p:ph idx="1" type="body"/>
          </p:nvPr>
        </p:nvSpPr>
        <p:spPr>
          <a:xfrm>
            <a:off x="1917900" y="1151400"/>
            <a:ext cx="5308200" cy="3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Sistema mais sofisticado, que busca aumentar a </a:t>
            </a:r>
            <a:r>
              <a:rPr lang="en" sz="1800"/>
              <a:t>performance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O servidor é dividido em várias tarefas, que compartilha um espaço de endereçamento comum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Cada tarefa possui sua própria “thread”, com o seu próprio “program counter” e sua pilha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Tarefas dividem dados globais, como tabelas do sistema de arquivos e buffers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Despachante</a:t>
            </a:r>
            <a:endParaRPr/>
          </a:p>
        </p:txBody>
      </p:sp>
      <p:sp>
        <p:nvSpPr>
          <p:cNvPr id="351" name="Google Shape;351;p48"/>
          <p:cNvSpPr/>
          <p:nvPr/>
        </p:nvSpPr>
        <p:spPr>
          <a:xfrm>
            <a:off x="1716000" y="12990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8"/>
          <p:cNvSpPr/>
          <p:nvPr/>
        </p:nvSpPr>
        <p:spPr>
          <a:xfrm>
            <a:off x="1716000" y="21534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8"/>
          <p:cNvSpPr/>
          <p:nvPr/>
        </p:nvSpPr>
        <p:spPr>
          <a:xfrm>
            <a:off x="1716000" y="30079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8"/>
          <p:cNvSpPr/>
          <p:nvPr/>
        </p:nvSpPr>
        <p:spPr>
          <a:xfrm>
            <a:off x="1716000" y="37815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425" y="116874"/>
            <a:ext cx="7179149" cy="490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idx="1" type="body"/>
          </p:nvPr>
        </p:nvSpPr>
        <p:spPr>
          <a:xfrm>
            <a:off x="1917900" y="1299050"/>
            <a:ext cx="5308200" cy="3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Quando um cliente requisita um serviço, o kernel aceita e passa para um despachante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Este, que está esperando, analisa a mensagem através de um ponteiro à ele passado, e manuseia a requisição até completá-la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Quando o serviço é concluído, a “thread” informa na tabela global que está disponível, para ser utilizada novamente</a:t>
            </a:r>
            <a:endParaRPr sz="1800"/>
          </a:p>
        </p:txBody>
      </p:sp>
      <p:sp>
        <p:nvSpPr>
          <p:cNvPr id="366" name="Google Shape;366;p5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Funcionamento</a:t>
            </a:r>
            <a:endParaRPr/>
          </a:p>
        </p:txBody>
      </p:sp>
      <p:sp>
        <p:nvSpPr>
          <p:cNvPr id="367" name="Google Shape;367;p50"/>
          <p:cNvSpPr/>
          <p:nvPr/>
        </p:nvSpPr>
        <p:spPr>
          <a:xfrm>
            <a:off x="1716000" y="14624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0"/>
          <p:cNvSpPr/>
          <p:nvPr/>
        </p:nvSpPr>
        <p:spPr>
          <a:xfrm>
            <a:off x="1716000" y="23150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0"/>
          <p:cNvSpPr/>
          <p:nvPr/>
        </p:nvSpPr>
        <p:spPr>
          <a:xfrm>
            <a:off x="1716000" y="34727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 txBox="1"/>
          <p:nvPr>
            <p:ph idx="1" type="body"/>
          </p:nvPr>
        </p:nvSpPr>
        <p:spPr>
          <a:xfrm>
            <a:off x="1917900" y="1299050"/>
            <a:ext cx="5308200" cy="3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maioria dos sistemas de arquivos em servidores é orientado à blocos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Um bloco é um conjunto de setores, e um arquivo, um conjunto de blocos, onde o setor é uma sequência de bytes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Seu funcionamento interno varia com o sistema de arquivos implementado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Pode ser usado mapa de bits, listas encadeadas etc...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Organização</a:t>
            </a:r>
            <a:endParaRPr/>
          </a:p>
        </p:txBody>
      </p:sp>
      <p:sp>
        <p:nvSpPr>
          <p:cNvPr id="376" name="Google Shape;376;p51"/>
          <p:cNvSpPr/>
          <p:nvPr/>
        </p:nvSpPr>
        <p:spPr>
          <a:xfrm>
            <a:off x="1716000" y="14086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1"/>
          <p:cNvSpPr/>
          <p:nvPr/>
        </p:nvSpPr>
        <p:spPr>
          <a:xfrm>
            <a:off x="1716000" y="23419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1"/>
          <p:cNvSpPr/>
          <p:nvPr/>
        </p:nvSpPr>
        <p:spPr>
          <a:xfrm>
            <a:off x="1716000" y="34368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1"/>
          <p:cNvSpPr/>
          <p:nvPr/>
        </p:nvSpPr>
        <p:spPr>
          <a:xfrm>
            <a:off x="1716000" y="42355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/>
          <p:nvPr>
            <p:ph idx="1" type="body"/>
          </p:nvPr>
        </p:nvSpPr>
        <p:spPr>
          <a:xfrm>
            <a:off x="1917900" y="1242425"/>
            <a:ext cx="5308200" cy="3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Para melhorar a </a:t>
            </a:r>
            <a:r>
              <a:rPr lang="en" sz="1800"/>
              <a:t>performance</a:t>
            </a:r>
            <a:r>
              <a:rPr lang="en" sz="1800"/>
              <a:t>, buffers de cache são </a:t>
            </a:r>
            <a:r>
              <a:rPr lang="en" sz="1800"/>
              <a:t>comumente</a:t>
            </a:r>
            <a:r>
              <a:rPr lang="en" sz="1800"/>
              <a:t> implementados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Nele, os n blocos mais recentemente utilizados são mapeados para a memória principal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Um cache </a:t>
            </a:r>
            <a:r>
              <a:rPr lang="en" sz="1800"/>
              <a:t>suficientemente</a:t>
            </a:r>
            <a:r>
              <a:rPr lang="en" sz="1800"/>
              <a:t> grande e bem implementado pode melhorar exponencialmente o desempenho do servidor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Operações em discos são muito caras computacionalmente</a:t>
            </a:r>
            <a:endParaRPr sz="1800"/>
          </a:p>
        </p:txBody>
      </p:sp>
      <p:sp>
        <p:nvSpPr>
          <p:cNvPr id="385" name="Google Shape;385;p5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Cache</a:t>
            </a:r>
            <a:endParaRPr/>
          </a:p>
        </p:txBody>
      </p:sp>
      <p:sp>
        <p:nvSpPr>
          <p:cNvPr id="386" name="Google Shape;386;p52"/>
          <p:cNvSpPr/>
          <p:nvPr/>
        </p:nvSpPr>
        <p:spPr>
          <a:xfrm>
            <a:off x="1716000" y="13682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2"/>
          <p:cNvSpPr/>
          <p:nvPr/>
        </p:nvSpPr>
        <p:spPr>
          <a:xfrm>
            <a:off x="1716000" y="22342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2"/>
          <p:cNvSpPr/>
          <p:nvPr/>
        </p:nvSpPr>
        <p:spPr>
          <a:xfrm>
            <a:off x="1716000" y="31002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2"/>
          <p:cNvSpPr/>
          <p:nvPr/>
        </p:nvSpPr>
        <p:spPr>
          <a:xfrm>
            <a:off x="1716000" y="42175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/>
          <p:nvPr>
            <p:ph idx="1" type="body"/>
          </p:nvPr>
        </p:nvSpPr>
        <p:spPr>
          <a:xfrm>
            <a:off x="1249350" y="2147175"/>
            <a:ext cx="5308200" cy="27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necessidade de escrita em múltiplos arquivos que estão espalhados em vários servidores introduz vários problemas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Há algumas abordagens para contornar isso</a:t>
            </a:r>
            <a:endParaRPr sz="1800"/>
          </a:p>
        </p:txBody>
      </p:sp>
      <p:sp>
        <p:nvSpPr>
          <p:cNvPr id="395" name="Google Shape;395;p5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Concorrência em Sistemas Distribuídos</a:t>
            </a:r>
            <a:endParaRPr/>
          </a:p>
        </p:txBody>
      </p:sp>
      <p:sp>
        <p:nvSpPr>
          <p:cNvPr id="396" name="Google Shape;396;p53"/>
          <p:cNvSpPr/>
          <p:nvPr/>
        </p:nvSpPr>
        <p:spPr>
          <a:xfrm>
            <a:off x="959975" y="23256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3"/>
          <p:cNvSpPr/>
          <p:nvPr/>
        </p:nvSpPr>
        <p:spPr>
          <a:xfrm>
            <a:off x="959975" y="34085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4"/>
          <p:cNvSpPr txBox="1"/>
          <p:nvPr>
            <p:ph idx="1" type="body"/>
          </p:nvPr>
        </p:nvSpPr>
        <p:spPr>
          <a:xfrm>
            <a:off x="629650" y="77400"/>
            <a:ext cx="5308200" cy="5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mais simples é para </a:t>
            </a:r>
            <a:r>
              <a:rPr lang="en" sz="1800"/>
              <a:t>simplesmente</a:t>
            </a:r>
            <a:r>
              <a:rPr lang="en" sz="1800"/>
              <a:t> dizer para o usuário ser “cuidadoso”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Outra abordagem mais séria, diz para rastrear quais clientes possuem quais blocos e arquivos em seu cache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Quando há uma modificação, o servidor envia uma mensagem para todos os clientes que possuem os mesmos blocos realizarem as devidas modificações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Outra solução sugere </a:t>
            </a:r>
            <a:r>
              <a:rPr lang="en" sz="1800"/>
              <a:t>armazenar</a:t>
            </a:r>
            <a:r>
              <a:rPr lang="en" sz="1800"/>
              <a:t> apenas arquivos inteiros em cache, e fazer com que o servidor rastreie todos os arquivos em cache, para leitura e escrita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Se um segundo usuário quiser abrir o mesmo arquivo, o primeiro deverá atualizar o mesmo na memória secundária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3" name="Google Shape;403;p54"/>
          <p:cNvSpPr/>
          <p:nvPr/>
        </p:nvSpPr>
        <p:spPr>
          <a:xfrm>
            <a:off x="427750" y="2434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4"/>
          <p:cNvSpPr/>
          <p:nvPr/>
        </p:nvSpPr>
        <p:spPr>
          <a:xfrm>
            <a:off x="427750" y="11022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4"/>
          <p:cNvSpPr/>
          <p:nvPr/>
        </p:nvSpPr>
        <p:spPr>
          <a:xfrm>
            <a:off x="427750" y="18619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4"/>
          <p:cNvSpPr/>
          <p:nvPr/>
        </p:nvSpPr>
        <p:spPr>
          <a:xfrm>
            <a:off x="427750" y="30059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4"/>
          <p:cNvSpPr/>
          <p:nvPr/>
        </p:nvSpPr>
        <p:spPr>
          <a:xfrm>
            <a:off x="427750" y="41498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160" name="Google Shape;160;p28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61" name="Google Shape;161;p28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5"/>
          <p:cNvSpPr txBox="1"/>
          <p:nvPr>
            <p:ph idx="1" type="body"/>
          </p:nvPr>
        </p:nvSpPr>
        <p:spPr>
          <a:xfrm>
            <a:off x="642050" y="929175"/>
            <a:ext cx="5308200" cy="41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implementação do sistema de arquivos varia se o serviço for ou não orientado à conexão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Caso seja, o sistema de arquivos terá estados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Para cada abertura, o servidor </a:t>
            </a:r>
            <a:r>
              <a:rPr lang="en" sz="1800"/>
              <a:t>rastreia</a:t>
            </a:r>
            <a:r>
              <a:rPr lang="en" sz="1800"/>
              <a:t> a posição do arquivo, para que o cliente apenas diga qual arquivo deseja ler e em quantos bytes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Num sistema não orientado à conexão, os arquivos não possuem estados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Cabe ao cliente ler o arquivo sequencialmente, e manter informações sobre sua posição atual</a:t>
            </a:r>
            <a:endParaRPr sz="1800"/>
          </a:p>
        </p:txBody>
      </p:sp>
      <p:sp>
        <p:nvSpPr>
          <p:cNvPr id="413" name="Google Shape;413;p5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Orientação à conexão</a:t>
            </a:r>
            <a:endParaRPr/>
          </a:p>
        </p:txBody>
      </p:sp>
      <p:sp>
        <p:nvSpPr>
          <p:cNvPr id="414" name="Google Shape;414;p55"/>
          <p:cNvSpPr/>
          <p:nvPr/>
        </p:nvSpPr>
        <p:spPr>
          <a:xfrm>
            <a:off x="237550" y="11106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5"/>
          <p:cNvSpPr/>
          <p:nvPr/>
        </p:nvSpPr>
        <p:spPr>
          <a:xfrm>
            <a:off x="237550" y="24775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5"/>
          <p:cNvSpPr/>
          <p:nvPr/>
        </p:nvSpPr>
        <p:spPr>
          <a:xfrm>
            <a:off x="237550" y="35794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5"/>
          <p:cNvSpPr/>
          <p:nvPr/>
        </p:nvSpPr>
        <p:spPr>
          <a:xfrm>
            <a:off x="237550" y="43778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5"/>
          <p:cNvSpPr/>
          <p:nvPr/>
        </p:nvSpPr>
        <p:spPr>
          <a:xfrm>
            <a:off x="237550" y="18715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type="ctrTitle"/>
          </p:nvPr>
        </p:nvSpPr>
        <p:spPr>
          <a:xfrm flipH="1">
            <a:off x="1147650" y="31613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Correio eletrônico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6"/>
          <p:cNvSpPr txBox="1"/>
          <p:nvPr>
            <p:ph idx="2" type="title"/>
          </p:nvPr>
        </p:nvSpPr>
        <p:spPr>
          <a:xfrm flipH="1">
            <a:off x="1147579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425" name="Google Shape;425;p56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7"/>
          <p:cNvSpPr txBox="1"/>
          <p:nvPr>
            <p:ph idx="1" type="body"/>
          </p:nvPr>
        </p:nvSpPr>
        <p:spPr>
          <a:xfrm>
            <a:off x="1167125" y="6873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Os primeiros se consistiam simplesmente em protocolos de transferência de arquivos.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  	</a:t>
            </a:r>
            <a:endParaRPr sz="1800"/>
          </a:p>
        </p:txBody>
      </p:sp>
      <p:sp>
        <p:nvSpPr>
          <p:cNvPr id="431" name="Google Shape;431;p57"/>
          <p:cNvSpPr/>
          <p:nvPr/>
        </p:nvSpPr>
        <p:spPr>
          <a:xfrm>
            <a:off x="956000" y="8394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7"/>
          <p:cNvSpPr txBox="1"/>
          <p:nvPr>
            <p:ph idx="1" type="body"/>
          </p:nvPr>
        </p:nvSpPr>
        <p:spPr>
          <a:xfrm>
            <a:off x="1167125" y="1601700"/>
            <a:ext cx="6470100" cy="3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 o tempo as limitações dessa estrutura começaram a se tornarem óbvias: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1 - Incoveniente enviar mensagem para um grupo de pessoas.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2 - Mensagens sem estrutura interna (dificulta encaminhamento).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3 - Transmissor nunca saberá se a mensagem chegou ao receptor.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4 - Sem possibilidade de transmissão de mensagens contendo voz, desenhos e dentre outros.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  	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  	</a:t>
            </a:r>
            <a:endParaRPr sz="1800"/>
          </a:p>
        </p:txBody>
      </p:sp>
      <p:sp>
        <p:nvSpPr>
          <p:cNvPr id="433" name="Google Shape;433;p57"/>
          <p:cNvSpPr/>
          <p:nvPr/>
        </p:nvSpPr>
        <p:spPr>
          <a:xfrm>
            <a:off x="956000" y="17538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/>
          <p:nvPr>
            <p:ph idx="1" type="body"/>
          </p:nvPr>
        </p:nvSpPr>
        <p:spPr>
          <a:xfrm>
            <a:off x="1167125" y="1296900"/>
            <a:ext cx="64701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Novas propostas para sistemas de correio eletrônico mais ambiciosos.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9" name="Google Shape;439;p58"/>
          <p:cNvSpPr/>
          <p:nvPr/>
        </p:nvSpPr>
        <p:spPr>
          <a:xfrm>
            <a:off x="956000" y="1449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8"/>
          <p:cNvSpPr txBox="1"/>
          <p:nvPr>
            <p:ph idx="1" type="body"/>
          </p:nvPr>
        </p:nvSpPr>
        <p:spPr>
          <a:xfrm>
            <a:off x="1167125" y="2135100"/>
            <a:ext cx="64701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Em 1984, o CCITT (Comitê Consultivo Internacional de Telegrafia e Telefonia) elaborou a recomendação do X.400.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1" name="Google Shape;441;p58"/>
          <p:cNvSpPr/>
          <p:nvPr/>
        </p:nvSpPr>
        <p:spPr>
          <a:xfrm>
            <a:off x="956000" y="22872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8"/>
          <p:cNvSpPr txBox="1"/>
          <p:nvPr>
            <p:ph idx="1" type="body"/>
          </p:nvPr>
        </p:nvSpPr>
        <p:spPr>
          <a:xfrm>
            <a:off x="1167125" y="3278100"/>
            <a:ext cx="64701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X.400 foi utilizado mais tarde como base para o MOTIS do OSI.</a:t>
            </a:r>
            <a:endParaRPr sz="1800"/>
          </a:p>
        </p:txBody>
      </p:sp>
      <p:sp>
        <p:nvSpPr>
          <p:cNvPr id="443" name="Google Shape;443;p58"/>
          <p:cNvSpPr/>
          <p:nvPr/>
        </p:nvSpPr>
        <p:spPr>
          <a:xfrm>
            <a:off x="956000" y="34302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9"/>
          <p:cNvSpPr txBox="1"/>
          <p:nvPr>
            <p:ph idx="1" type="body"/>
          </p:nvPr>
        </p:nvSpPr>
        <p:spPr>
          <a:xfrm>
            <a:off x="1167125" y="1677900"/>
            <a:ext cx="64701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Tudo que for citado aqui sobre o MOTIS vale para o X.400 também.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9" name="Google Shape;449;p59"/>
          <p:cNvSpPr txBox="1"/>
          <p:nvPr>
            <p:ph type="ctrTitle"/>
          </p:nvPr>
        </p:nvSpPr>
        <p:spPr>
          <a:xfrm>
            <a:off x="956000" y="200450"/>
            <a:ext cx="6681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 e Serviços do MOTIS e do X.400</a:t>
            </a:r>
            <a:endParaRPr/>
          </a:p>
        </p:txBody>
      </p:sp>
      <p:sp>
        <p:nvSpPr>
          <p:cNvPr id="450" name="Google Shape;450;p59"/>
          <p:cNvSpPr/>
          <p:nvPr/>
        </p:nvSpPr>
        <p:spPr>
          <a:xfrm>
            <a:off x="956000" y="1830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9"/>
          <p:cNvSpPr txBox="1"/>
          <p:nvPr>
            <p:ph idx="1" type="body"/>
          </p:nvPr>
        </p:nvSpPr>
        <p:spPr>
          <a:xfrm>
            <a:off x="1167125" y="2439900"/>
            <a:ext cx="64701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MOTIS se relaciona com todos os aspectos do sistema de correio eletrônico.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2" name="Google Shape;452;p59"/>
          <p:cNvSpPr/>
          <p:nvPr/>
        </p:nvSpPr>
        <p:spPr>
          <a:xfrm>
            <a:off x="956000" y="2592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9"/>
          <p:cNvSpPr txBox="1"/>
          <p:nvPr>
            <p:ph idx="1" type="body"/>
          </p:nvPr>
        </p:nvSpPr>
        <p:spPr>
          <a:xfrm>
            <a:off x="1167125" y="3354300"/>
            <a:ext cx="64701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A seguir será apresentada uma descrição sucinta dos 6 aspectos básicos de qualquer correio eletrônico.</a:t>
            </a:r>
            <a:endParaRPr sz="1800"/>
          </a:p>
        </p:txBody>
      </p:sp>
      <p:sp>
        <p:nvSpPr>
          <p:cNvPr id="454" name="Google Shape;454;p59"/>
          <p:cNvSpPr/>
          <p:nvPr/>
        </p:nvSpPr>
        <p:spPr>
          <a:xfrm>
            <a:off x="956000" y="35064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0"/>
          <p:cNvSpPr txBox="1"/>
          <p:nvPr>
            <p:ph idx="1" type="body"/>
          </p:nvPr>
        </p:nvSpPr>
        <p:spPr>
          <a:xfrm>
            <a:off x="1167125" y="230100"/>
            <a:ext cx="64701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Composição: </a:t>
            </a:r>
            <a:r>
              <a:rPr lang="en" sz="1800"/>
              <a:t>Processo de criação de mensagens e respostas.</a:t>
            </a:r>
            <a:endParaRPr sz="1800"/>
          </a:p>
        </p:txBody>
      </p:sp>
      <p:sp>
        <p:nvSpPr>
          <p:cNvPr id="460" name="Google Shape;460;p60"/>
          <p:cNvSpPr/>
          <p:nvPr/>
        </p:nvSpPr>
        <p:spPr>
          <a:xfrm>
            <a:off x="956000" y="3822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60"/>
          <p:cNvSpPr txBox="1"/>
          <p:nvPr>
            <p:ph idx="1" type="body"/>
          </p:nvPr>
        </p:nvSpPr>
        <p:spPr>
          <a:xfrm>
            <a:off x="1167125" y="763500"/>
            <a:ext cx="64701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Transferência: </a:t>
            </a:r>
            <a:r>
              <a:rPr lang="en" sz="1800"/>
              <a:t>Movimentação de mensagens do transmissor para o receptor.</a:t>
            </a:r>
            <a:endParaRPr sz="1800"/>
          </a:p>
        </p:txBody>
      </p:sp>
      <p:sp>
        <p:nvSpPr>
          <p:cNvPr id="462" name="Google Shape;462;p60"/>
          <p:cNvSpPr/>
          <p:nvPr/>
        </p:nvSpPr>
        <p:spPr>
          <a:xfrm>
            <a:off x="956000" y="9156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0"/>
          <p:cNvSpPr txBox="1"/>
          <p:nvPr>
            <p:ph idx="1" type="body"/>
          </p:nvPr>
        </p:nvSpPr>
        <p:spPr>
          <a:xfrm>
            <a:off x="1167125" y="1601700"/>
            <a:ext cx="64701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Relatar: </a:t>
            </a:r>
            <a:r>
              <a:rPr lang="en" sz="1800"/>
              <a:t>Informar transmissor do que aconteceu com a mensagem enviada para o receptor (rejeitada, entregue ou perdida).</a:t>
            </a:r>
            <a:endParaRPr sz="1800"/>
          </a:p>
        </p:txBody>
      </p:sp>
      <p:sp>
        <p:nvSpPr>
          <p:cNvPr id="464" name="Google Shape;464;p60"/>
          <p:cNvSpPr/>
          <p:nvPr/>
        </p:nvSpPr>
        <p:spPr>
          <a:xfrm>
            <a:off x="956000" y="17538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0"/>
          <p:cNvSpPr txBox="1"/>
          <p:nvPr>
            <p:ph idx="1" type="body"/>
          </p:nvPr>
        </p:nvSpPr>
        <p:spPr>
          <a:xfrm>
            <a:off x="1167125" y="2439900"/>
            <a:ext cx="64701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Conversão: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800"/>
              <a:t>Tornar a mensagem adequada para exibição no terminal ou na impressora do receptor (incompatibilidade).</a:t>
            </a:r>
            <a:endParaRPr sz="1800"/>
          </a:p>
        </p:txBody>
      </p:sp>
      <p:sp>
        <p:nvSpPr>
          <p:cNvPr id="466" name="Google Shape;466;p60"/>
          <p:cNvSpPr/>
          <p:nvPr/>
        </p:nvSpPr>
        <p:spPr>
          <a:xfrm>
            <a:off x="956000" y="2592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0"/>
          <p:cNvSpPr txBox="1"/>
          <p:nvPr>
            <p:ph idx="1" type="body"/>
          </p:nvPr>
        </p:nvSpPr>
        <p:spPr>
          <a:xfrm>
            <a:off x="1167125" y="3278100"/>
            <a:ext cx="64701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Formatação: </a:t>
            </a:r>
            <a:r>
              <a:rPr lang="en" sz="1800"/>
              <a:t>Formato da mensagem exibida no terminal do receptor, pode ser reformatada para cumprir aspectos desejados.</a:t>
            </a:r>
            <a:endParaRPr sz="1800"/>
          </a:p>
        </p:txBody>
      </p:sp>
      <p:sp>
        <p:nvSpPr>
          <p:cNvPr id="468" name="Google Shape;468;p60"/>
          <p:cNvSpPr/>
          <p:nvPr/>
        </p:nvSpPr>
        <p:spPr>
          <a:xfrm>
            <a:off x="956000" y="34302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0"/>
          <p:cNvSpPr txBox="1"/>
          <p:nvPr>
            <p:ph idx="1" type="body"/>
          </p:nvPr>
        </p:nvSpPr>
        <p:spPr>
          <a:xfrm>
            <a:off x="1167125" y="4116300"/>
            <a:ext cx="64701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Disposição: </a:t>
            </a:r>
            <a:r>
              <a:rPr lang="en" sz="1800"/>
              <a:t>Se relaciona com o que o receptor faz com a mensagem após recebê-la.</a:t>
            </a:r>
            <a:endParaRPr sz="1800"/>
          </a:p>
        </p:txBody>
      </p:sp>
      <p:sp>
        <p:nvSpPr>
          <p:cNvPr id="470" name="Google Shape;470;p60"/>
          <p:cNvSpPr/>
          <p:nvPr/>
        </p:nvSpPr>
        <p:spPr>
          <a:xfrm>
            <a:off x="956000" y="42684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1"/>
          <p:cNvSpPr txBox="1"/>
          <p:nvPr>
            <p:ph idx="1" type="body"/>
          </p:nvPr>
        </p:nvSpPr>
        <p:spPr>
          <a:xfrm>
            <a:off x="1167125" y="1766250"/>
            <a:ext cx="64701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Uma ideia fundamental em todos os sistemas modernos de correio: distinção entre o envelope e seu conteúdo.</a:t>
            </a:r>
            <a:endParaRPr sz="1800"/>
          </a:p>
        </p:txBody>
      </p:sp>
      <p:sp>
        <p:nvSpPr>
          <p:cNvPr id="476" name="Google Shape;476;p61"/>
          <p:cNvSpPr/>
          <p:nvPr/>
        </p:nvSpPr>
        <p:spPr>
          <a:xfrm>
            <a:off x="956000" y="19183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1"/>
          <p:cNvSpPr txBox="1"/>
          <p:nvPr>
            <p:ph idx="1" type="body"/>
          </p:nvPr>
        </p:nvSpPr>
        <p:spPr>
          <a:xfrm>
            <a:off x="1167125" y="2604450"/>
            <a:ext cx="64701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 envelope possui parâmetros necessários para transporte e interpretação da mensagem.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8" name="Google Shape;478;p61"/>
          <p:cNvSpPr/>
          <p:nvPr/>
        </p:nvSpPr>
        <p:spPr>
          <a:xfrm>
            <a:off x="956000" y="27565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863" y="152400"/>
            <a:ext cx="5350278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/>
          <p:nvPr>
            <p:ph idx="1" type="body"/>
          </p:nvPr>
        </p:nvSpPr>
        <p:spPr>
          <a:xfrm>
            <a:off x="1167125" y="89850"/>
            <a:ext cx="64701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Modelo utilizado pelo MOTIS</a:t>
            </a:r>
            <a:endParaRPr sz="1800"/>
          </a:p>
        </p:txBody>
      </p:sp>
      <p:sp>
        <p:nvSpPr>
          <p:cNvPr id="489" name="Google Shape;489;p63"/>
          <p:cNvSpPr/>
          <p:nvPr/>
        </p:nvSpPr>
        <p:spPr>
          <a:xfrm>
            <a:off x="956000" y="2419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438" y="658950"/>
            <a:ext cx="5977471" cy="440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4"/>
          <p:cNvSpPr txBox="1"/>
          <p:nvPr>
            <p:ph idx="1" type="body"/>
          </p:nvPr>
        </p:nvSpPr>
        <p:spPr>
          <a:xfrm>
            <a:off x="1167125" y="1296900"/>
            <a:ext cx="64701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É um programa que fornece a interface para o sistema de correio.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96" name="Google Shape;496;p64"/>
          <p:cNvSpPr txBox="1"/>
          <p:nvPr>
            <p:ph type="ctrTitle"/>
          </p:nvPr>
        </p:nvSpPr>
        <p:spPr>
          <a:xfrm>
            <a:off x="956000" y="200450"/>
            <a:ext cx="6681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Agente Usuário</a:t>
            </a:r>
            <a:endParaRPr/>
          </a:p>
        </p:txBody>
      </p:sp>
      <p:sp>
        <p:nvSpPr>
          <p:cNvPr id="497" name="Google Shape;497;p64"/>
          <p:cNvSpPr/>
          <p:nvPr/>
        </p:nvSpPr>
        <p:spPr>
          <a:xfrm>
            <a:off x="956000" y="1449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4"/>
          <p:cNvSpPr txBox="1"/>
          <p:nvPr>
            <p:ph idx="1" type="body"/>
          </p:nvPr>
        </p:nvSpPr>
        <p:spPr>
          <a:xfrm>
            <a:off x="1167125" y="2135100"/>
            <a:ext cx="64701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Procura na caixa postal do usuário suas correspondências e espera comando para exibir elas.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99" name="Google Shape;499;p64"/>
          <p:cNvSpPr/>
          <p:nvPr/>
        </p:nvSpPr>
        <p:spPr>
          <a:xfrm>
            <a:off x="956000" y="22872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4"/>
          <p:cNvSpPr txBox="1"/>
          <p:nvPr>
            <p:ph idx="1" type="body"/>
          </p:nvPr>
        </p:nvSpPr>
        <p:spPr>
          <a:xfrm>
            <a:off x="1167125" y="3125700"/>
            <a:ext cx="64701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Cada linha de exibição contém diversos campos extraídos do envelope ou cabeçalho da mensagem correspondente.</a:t>
            </a:r>
            <a:endParaRPr sz="1800"/>
          </a:p>
        </p:txBody>
      </p:sp>
      <p:sp>
        <p:nvSpPr>
          <p:cNvPr id="501" name="Google Shape;501;p64"/>
          <p:cNvSpPr/>
          <p:nvPr/>
        </p:nvSpPr>
        <p:spPr>
          <a:xfrm>
            <a:off x="956000" y="32778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1167125" y="1296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Última camada do Modelo OSI, a mais próxima do usuário.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  		</a:t>
            </a:r>
            <a:endParaRPr sz="1800"/>
          </a:p>
        </p:txBody>
      </p:sp>
      <p:sp>
        <p:nvSpPr>
          <p:cNvPr id="167" name="Google Shape;167;p2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camada de aplicação</a:t>
            </a:r>
            <a:endParaRPr/>
          </a:p>
        </p:txBody>
      </p:sp>
      <p:sp>
        <p:nvSpPr>
          <p:cNvPr id="168" name="Google Shape;168;p29"/>
          <p:cNvSpPr/>
          <p:nvPr/>
        </p:nvSpPr>
        <p:spPr>
          <a:xfrm>
            <a:off x="956000" y="1449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1167125" y="21351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Programas usuário, também conhecidos como aplicativos, utilizam serviços desta camada para comunicações.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  	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  	</a:t>
            </a:r>
            <a:endParaRPr sz="1800"/>
          </a:p>
        </p:txBody>
      </p:sp>
      <p:sp>
        <p:nvSpPr>
          <p:cNvPr id="170" name="Google Shape;170;p29"/>
          <p:cNvSpPr/>
          <p:nvPr/>
        </p:nvSpPr>
        <p:spPr>
          <a:xfrm>
            <a:off x="956000" y="22872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1167125" y="3201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Certas aplicações são tão comuns que foram desenvolvidos padrões para garantir que todas utilizem o mesmo protocolo.</a:t>
            </a:r>
            <a:endParaRPr sz="1800"/>
          </a:p>
        </p:txBody>
      </p:sp>
      <p:sp>
        <p:nvSpPr>
          <p:cNvPr id="172" name="Google Shape;172;p29"/>
          <p:cNvSpPr/>
          <p:nvPr/>
        </p:nvSpPr>
        <p:spPr>
          <a:xfrm>
            <a:off x="956000" y="3354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6188"/>
            <a:ext cx="8839201" cy="3931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125" y="152400"/>
            <a:ext cx="7117756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7"/>
          <p:cNvSpPr txBox="1"/>
          <p:nvPr>
            <p:ph idx="1" type="body"/>
          </p:nvPr>
        </p:nvSpPr>
        <p:spPr>
          <a:xfrm>
            <a:off x="1167125" y="1677900"/>
            <a:ext cx="64701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Vamos passar agora da interface do usuário para o protocolo utilizado entre agentes usuários.</a:t>
            </a:r>
            <a:endParaRPr sz="1800"/>
          </a:p>
        </p:txBody>
      </p:sp>
      <p:sp>
        <p:nvSpPr>
          <p:cNvPr id="517" name="Google Shape;517;p67"/>
          <p:cNvSpPr/>
          <p:nvPr/>
        </p:nvSpPr>
        <p:spPr>
          <a:xfrm>
            <a:off x="956000" y="1830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7"/>
          <p:cNvSpPr txBox="1"/>
          <p:nvPr>
            <p:ph idx="1" type="body"/>
          </p:nvPr>
        </p:nvSpPr>
        <p:spPr>
          <a:xfrm>
            <a:off x="1167125" y="2516100"/>
            <a:ext cx="64701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Esse protocolo é, em grande parte, definido pelos campos de cabeçalho incluídos em cada mensagem.</a:t>
            </a:r>
            <a:endParaRPr sz="1800"/>
          </a:p>
        </p:txBody>
      </p:sp>
      <p:sp>
        <p:nvSpPr>
          <p:cNvPr id="519" name="Google Shape;519;p67"/>
          <p:cNvSpPr/>
          <p:nvPr/>
        </p:nvSpPr>
        <p:spPr>
          <a:xfrm>
            <a:off x="956000" y="26682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688" y="152400"/>
            <a:ext cx="742262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9"/>
          <p:cNvSpPr txBox="1"/>
          <p:nvPr>
            <p:ph idx="1" type="body"/>
          </p:nvPr>
        </p:nvSpPr>
        <p:spPr>
          <a:xfrm>
            <a:off x="1167125" y="1296900"/>
            <a:ext cx="64701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Aceita correspondência dos agentes usuários e cuida para que a correspondência seja levada ao seu destino.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0" name="Google Shape;530;p69"/>
          <p:cNvSpPr txBox="1"/>
          <p:nvPr>
            <p:ph type="ctrTitle"/>
          </p:nvPr>
        </p:nvSpPr>
        <p:spPr>
          <a:xfrm>
            <a:off x="956000" y="200450"/>
            <a:ext cx="6681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Agente de transferência de mensagens</a:t>
            </a:r>
            <a:endParaRPr/>
          </a:p>
        </p:txBody>
      </p:sp>
      <p:sp>
        <p:nvSpPr>
          <p:cNvPr id="531" name="Google Shape;531;p69"/>
          <p:cNvSpPr/>
          <p:nvPr/>
        </p:nvSpPr>
        <p:spPr>
          <a:xfrm>
            <a:off x="956000" y="1449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9"/>
          <p:cNvSpPr txBox="1"/>
          <p:nvPr>
            <p:ph idx="1" type="body"/>
          </p:nvPr>
        </p:nvSpPr>
        <p:spPr>
          <a:xfrm>
            <a:off x="1167125" y="2135100"/>
            <a:ext cx="64701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Ao receber mensagem de agente usuário a sintaxe é verificada. Caso inválida a mesma é devolvida com uma explicação, caso válida recebe um identificador e uma estampa de hora e é tratada da mesma forma que uma mensagem que chega de outro ATM.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3" name="Google Shape;533;p69"/>
          <p:cNvSpPr/>
          <p:nvPr/>
        </p:nvSpPr>
        <p:spPr>
          <a:xfrm>
            <a:off x="956000" y="22872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69"/>
          <p:cNvSpPr txBox="1"/>
          <p:nvPr>
            <p:ph idx="1" type="body"/>
          </p:nvPr>
        </p:nvSpPr>
        <p:spPr>
          <a:xfrm>
            <a:off x="1167125" y="3582900"/>
            <a:ext cx="64701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Para entregar uma mensagem ao receptor pode ser necessário fazer uma conversão, se possível.</a:t>
            </a:r>
            <a:endParaRPr sz="1800"/>
          </a:p>
        </p:txBody>
      </p:sp>
      <p:sp>
        <p:nvSpPr>
          <p:cNvPr id="535" name="Google Shape;535;p69"/>
          <p:cNvSpPr/>
          <p:nvPr/>
        </p:nvSpPr>
        <p:spPr>
          <a:xfrm>
            <a:off x="956000" y="3735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125" y="152400"/>
            <a:ext cx="567775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1"/>
          <p:cNvSpPr txBox="1"/>
          <p:nvPr>
            <p:ph type="ctrTitle"/>
          </p:nvPr>
        </p:nvSpPr>
        <p:spPr>
          <a:xfrm flipH="1">
            <a:off x="493004" y="252993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Terminais virtuais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71"/>
          <p:cNvSpPr txBox="1"/>
          <p:nvPr>
            <p:ph idx="2" type="title"/>
          </p:nvPr>
        </p:nvSpPr>
        <p:spPr>
          <a:xfrm flipH="1">
            <a:off x="493004" y="2006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são os terminais virtuais?</a:t>
            </a:r>
            <a:endParaRPr/>
          </a:p>
        </p:txBody>
      </p:sp>
      <p:sp>
        <p:nvSpPr>
          <p:cNvPr id="552" name="Google Shape;552;p72"/>
          <p:cNvSpPr txBox="1"/>
          <p:nvPr>
            <p:ph idx="1" type="body"/>
          </p:nvPr>
        </p:nvSpPr>
        <p:spPr>
          <a:xfrm>
            <a:off x="1197113" y="1062425"/>
            <a:ext cx="69609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Os terminais se dividem em três grandes classes</a:t>
            </a:r>
            <a:endParaRPr sz="1800"/>
          </a:p>
        </p:txBody>
      </p:sp>
      <p:sp>
        <p:nvSpPr>
          <p:cNvPr id="553" name="Google Shape;553;p72"/>
          <p:cNvSpPr/>
          <p:nvPr/>
        </p:nvSpPr>
        <p:spPr>
          <a:xfrm>
            <a:off x="985988" y="12145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72"/>
          <p:cNvSpPr txBox="1"/>
          <p:nvPr>
            <p:ph idx="1" type="body"/>
          </p:nvPr>
        </p:nvSpPr>
        <p:spPr>
          <a:xfrm>
            <a:off x="1197100" y="18727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Scroll mode</a:t>
            </a:r>
            <a:endParaRPr sz="1800"/>
          </a:p>
        </p:txBody>
      </p:sp>
      <p:sp>
        <p:nvSpPr>
          <p:cNvPr id="555" name="Google Shape;555;p72"/>
          <p:cNvSpPr/>
          <p:nvPr/>
        </p:nvSpPr>
        <p:spPr>
          <a:xfrm>
            <a:off x="985988" y="2026488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72"/>
          <p:cNvSpPr txBox="1"/>
          <p:nvPr>
            <p:ph idx="1" type="body"/>
          </p:nvPr>
        </p:nvSpPr>
        <p:spPr>
          <a:xfrm>
            <a:off x="1197113" y="2682971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Page mode</a:t>
            </a:r>
            <a:endParaRPr sz="1800"/>
          </a:p>
        </p:txBody>
      </p:sp>
      <p:sp>
        <p:nvSpPr>
          <p:cNvPr id="557" name="Google Shape;557;p72"/>
          <p:cNvSpPr/>
          <p:nvPr/>
        </p:nvSpPr>
        <p:spPr>
          <a:xfrm>
            <a:off x="985975" y="2837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72"/>
          <p:cNvSpPr txBox="1"/>
          <p:nvPr>
            <p:ph idx="1" type="body"/>
          </p:nvPr>
        </p:nvSpPr>
        <p:spPr>
          <a:xfrm>
            <a:off x="1197113" y="3460325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Form mode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59" name="Google Shape;559;p72"/>
          <p:cNvSpPr/>
          <p:nvPr/>
        </p:nvSpPr>
        <p:spPr>
          <a:xfrm>
            <a:off x="985988" y="35760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72"/>
          <p:cNvSpPr txBox="1"/>
          <p:nvPr>
            <p:ph idx="1" type="body"/>
          </p:nvPr>
        </p:nvSpPr>
        <p:spPr>
          <a:xfrm>
            <a:off x="1290113" y="42377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Para cada categoria, problemas diferentes estão presentes e abordagens diferentes são necessárias.</a:t>
            </a:r>
            <a:endParaRPr sz="1800"/>
          </a:p>
        </p:txBody>
      </p:sp>
      <p:sp>
        <p:nvSpPr>
          <p:cNvPr id="561" name="Google Shape;561;p72"/>
          <p:cNvSpPr/>
          <p:nvPr/>
        </p:nvSpPr>
        <p:spPr>
          <a:xfrm>
            <a:off x="985988" y="43653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3"/>
          <p:cNvSpPr txBox="1"/>
          <p:nvPr>
            <p:ph idx="1" type="body"/>
          </p:nvPr>
        </p:nvSpPr>
        <p:spPr>
          <a:xfrm>
            <a:off x="1167125" y="1296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São simples</a:t>
            </a:r>
            <a:endParaRPr sz="1800"/>
          </a:p>
        </p:txBody>
      </p:sp>
      <p:sp>
        <p:nvSpPr>
          <p:cNvPr id="567" name="Google Shape;567;p7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Scroll mode terminals</a:t>
            </a:r>
            <a:endParaRPr/>
          </a:p>
        </p:txBody>
      </p:sp>
      <p:sp>
        <p:nvSpPr>
          <p:cNvPr id="568" name="Google Shape;568;p73"/>
          <p:cNvSpPr/>
          <p:nvPr/>
        </p:nvSpPr>
        <p:spPr>
          <a:xfrm>
            <a:off x="956000" y="1449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4"/>
          <p:cNvSpPr txBox="1"/>
          <p:nvPr>
            <p:ph idx="1" type="body"/>
          </p:nvPr>
        </p:nvSpPr>
        <p:spPr>
          <a:xfrm>
            <a:off x="1167125" y="1296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São simples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4" name="Google Shape;574;p7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Scroll mode terminals</a:t>
            </a:r>
            <a:endParaRPr/>
          </a:p>
        </p:txBody>
      </p:sp>
      <p:sp>
        <p:nvSpPr>
          <p:cNvPr id="575" name="Google Shape;575;p74"/>
          <p:cNvSpPr/>
          <p:nvPr/>
        </p:nvSpPr>
        <p:spPr>
          <a:xfrm>
            <a:off x="956000" y="1449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74"/>
          <p:cNvSpPr txBox="1"/>
          <p:nvPr>
            <p:ph idx="1" type="body"/>
          </p:nvPr>
        </p:nvSpPr>
        <p:spPr>
          <a:xfrm>
            <a:off x="1167125" y="2214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Não possuem microprocessadores</a:t>
            </a:r>
            <a:endParaRPr sz="1800"/>
          </a:p>
        </p:txBody>
      </p:sp>
      <p:sp>
        <p:nvSpPr>
          <p:cNvPr id="577" name="Google Shape;577;p74"/>
          <p:cNvSpPr/>
          <p:nvPr/>
        </p:nvSpPr>
        <p:spPr>
          <a:xfrm>
            <a:off x="956000" y="2367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1917900" y="1259550"/>
            <a:ext cx="5308200" cy="26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Há várias demandas e funções comum entre diversas aplicações.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Transferência de arquivos.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Correio Eletrônico.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Terminais Virtuais.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179" name="Google Shape;179;p30"/>
          <p:cNvSpPr/>
          <p:nvPr/>
        </p:nvSpPr>
        <p:spPr>
          <a:xfrm>
            <a:off x="1615775" y="13951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0"/>
          <p:cNvSpPr/>
          <p:nvPr/>
        </p:nvSpPr>
        <p:spPr>
          <a:xfrm>
            <a:off x="1615775" y="22207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0"/>
          <p:cNvSpPr/>
          <p:nvPr/>
        </p:nvSpPr>
        <p:spPr>
          <a:xfrm>
            <a:off x="1615775" y="27232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0"/>
          <p:cNvSpPr/>
          <p:nvPr/>
        </p:nvSpPr>
        <p:spPr>
          <a:xfrm>
            <a:off x="1615775" y="33019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5"/>
          <p:cNvSpPr txBox="1"/>
          <p:nvPr>
            <p:ph idx="1" type="body"/>
          </p:nvPr>
        </p:nvSpPr>
        <p:spPr>
          <a:xfrm>
            <a:off x="1167125" y="1296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São simples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3" name="Google Shape;583;p7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Scroll mode terminals</a:t>
            </a:r>
            <a:endParaRPr/>
          </a:p>
        </p:txBody>
      </p:sp>
      <p:sp>
        <p:nvSpPr>
          <p:cNvPr id="584" name="Google Shape;584;p75"/>
          <p:cNvSpPr/>
          <p:nvPr/>
        </p:nvSpPr>
        <p:spPr>
          <a:xfrm>
            <a:off x="956000" y="1449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75"/>
          <p:cNvSpPr txBox="1"/>
          <p:nvPr>
            <p:ph idx="1" type="body"/>
          </p:nvPr>
        </p:nvSpPr>
        <p:spPr>
          <a:xfrm>
            <a:off x="1167125" y="2214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Não possuem microprocessadores</a:t>
            </a:r>
            <a:endParaRPr sz="1800"/>
          </a:p>
        </p:txBody>
      </p:sp>
      <p:sp>
        <p:nvSpPr>
          <p:cNvPr id="586" name="Google Shape;586;p75"/>
          <p:cNvSpPr/>
          <p:nvPr/>
        </p:nvSpPr>
        <p:spPr>
          <a:xfrm>
            <a:off x="956000" y="2367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75"/>
          <p:cNvSpPr txBox="1"/>
          <p:nvPr>
            <p:ph idx="1" type="body"/>
          </p:nvPr>
        </p:nvSpPr>
        <p:spPr>
          <a:xfrm>
            <a:off x="1167125" y="3132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PAD (Packet Assembler/ Disassembler)</a:t>
            </a:r>
            <a:endParaRPr sz="1800"/>
          </a:p>
        </p:txBody>
      </p:sp>
      <p:sp>
        <p:nvSpPr>
          <p:cNvPr id="588" name="Google Shape;588;p75"/>
          <p:cNvSpPr/>
          <p:nvPr/>
        </p:nvSpPr>
        <p:spPr>
          <a:xfrm>
            <a:off x="956000" y="3285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6"/>
          <p:cNvSpPr txBox="1"/>
          <p:nvPr>
            <p:ph idx="1" type="body"/>
          </p:nvPr>
        </p:nvSpPr>
        <p:spPr>
          <a:xfrm>
            <a:off x="1167125" y="1296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Terminais CRT (Exibem 25 linhas de 80 caracteres cada)</a:t>
            </a:r>
            <a:endParaRPr sz="1800"/>
          </a:p>
        </p:txBody>
      </p:sp>
      <p:sp>
        <p:nvSpPr>
          <p:cNvPr id="594" name="Google Shape;594;p7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</a:t>
            </a:r>
            <a:r>
              <a:rPr lang="en"/>
              <a:t> mode terminals</a:t>
            </a:r>
            <a:endParaRPr/>
          </a:p>
        </p:txBody>
      </p:sp>
      <p:sp>
        <p:nvSpPr>
          <p:cNvPr id="595" name="Google Shape;595;p76"/>
          <p:cNvSpPr/>
          <p:nvPr/>
        </p:nvSpPr>
        <p:spPr>
          <a:xfrm>
            <a:off x="956000" y="1449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7"/>
          <p:cNvSpPr txBox="1"/>
          <p:nvPr>
            <p:ph idx="1" type="body"/>
          </p:nvPr>
        </p:nvSpPr>
        <p:spPr>
          <a:xfrm>
            <a:off x="1167125" y="1296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Terminais CRT (Exibem 25 linhas de 80 caracteres cada)</a:t>
            </a:r>
            <a:endParaRPr sz="1800"/>
          </a:p>
        </p:txBody>
      </p:sp>
      <p:sp>
        <p:nvSpPr>
          <p:cNvPr id="601" name="Google Shape;601;p7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mode terminals</a:t>
            </a:r>
            <a:endParaRPr/>
          </a:p>
        </p:txBody>
      </p:sp>
      <p:sp>
        <p:nvSpPr>
          <p:cNvPr id="602" name="Google Shape;602;p77"/>
          <p:cNvSpPr/>
          <p:nvPr/>
        </p:nvSpPr>
        <p:spPr>
          <a:xfrm>
            <a:off x="956000" y="1449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77"/>
          <p:cNvSpPr txBox="1"/>
          <p:nvPr>
            <p:ph idx="1" type="body"/>
          </p:nvPr>
        </p:nvSpPr>
        <p:spPr>
          <a:xfrm>
            <a:off x="1167125" y="2214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Possuem os mesmos problemas do Scroll mode</a:t>
            </a:r>
            <a:endParaRPr sz="1800"/>
          </a:p>
        </p:txBody>
      </p:sp>
      <p:sp>
        <p:nvSpPr>
          <p:cNvPr id="604" name="Google Shape;604;p77"/>
          <p:cNvSpPr/>
          <p:nvPr/>
        </p:nvSpPr>
        <p:spPr>
          <a:xfrm>
            <a:off x="956000" y="2367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8"/>
          <p:cNvSpPr txBox="1"/>
          <p:nvPr>
            <p:ph idx="1" type="body"/>
          </p:nvPr>
        </p:nvSpPr>
        <p:spPr>
          <a:xfrm>
            <a:off x="1167125" y="1296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Terminais CRT (Exibem 25 linhas de 80 caracteres cada)</a:t>
            </a:r>
            <a:endParaRPr sz="1800"/>
          </a:p>
        </p:txBody>
      </p:sp>
      <p:sp>
        <p:nvSpPr>
          <p:cNvPr id="610" name="Google Shape;610;p7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mode terminals</a:t>
            </a:r>
            <a:endParaRPr/>
          </a:p>
        </p:txBody>
      </p:sp>
      <p:sp>
        <p:nvSpPr>
          <p:cNvPr id="611" name="Google Shape;611;p78"/>
          <p:cNvSpPr/>
          <p:nvPr/>
        </p:nvSpPr>
        <p:spPr>
          <a:xfrm>
            <a:off x="956000" y="1449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78"/>
          <p:cNvSpPr txBox="1"/>
          <p:nvPr>
            <p:ph idx="1" type="body"/>
          </p:nvPr>
        </p:nvSpPr>
        <p:spPr>
          <a:xfrm>
            <a:off x="1167125" y="2214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Possuem os mesmos problemas do Scroll mode</a:t>
            </a:r>
            <a:endParaRPr sz="1800"/>
          </a:p>
        </p:txBody>
      </p:sp>
      <p:sp>
        <p:nvSpPr>
          <p:cNvPr id="613" name="Google Shape;613;p78"/>
          <p:cNvSpPr/>
          <p:nvPr/>
        </p:nvSpPr>
        <p:spPr>
          <a:xfrm>
            <a:off x="956000" y="2367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78"/>
          <p:cNvSpPr txBox="1"/>
          <p:nvPr>
            <p:ph idx="1" type="body"/>
          </p:nvPr>
        </p:nvSpPr>
        <p:spPr>
          <a:xfrm>
            <a:off x="1167125" y="3132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Tamanho de página, posição do cursor., etc</a:t>
            </a:r>
            <a:endParaRPr sz="1800"/>
          </a:p>
        </p:txBody>
      </p:sp>
      <p:sp>
        <p:nvSpPr>
          <p:cNvPr id="615" name="Google Shape;615;p78"/>
          <p:cNvSpPr/>
          <p:nvPr/>
        </p:nvSpPr>
        <p:spPr>
          <a:xfrm>
            <a:off x="956000" y="3285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9"/>
          <p:cNvSpPr txBox="1"/>
          <p:nvPr>
            <p:ph type="ctrTitle"/>
          </p:nvPr>
        </p:nvSpPr>
        <p:spPr>
          <a:xfrm>
            <a:off x="1830776" y="2553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mode terminals</a:t>
            </a:r>
            <a:endParaRPr/>
          </a:p>
        </p:txBody>
      </p:sp>
      <p:pic>
        <p:nvPicPr>
          <p:cNvPr id="621" name="Google Shape;62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075" y="778725"/>
            <a:ext cx="2837850" cy="436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0"/>
          <p:cNvSpPr txBox="1"/>
          <p:nvPr>
            <p:ph idx="1" type="body"/>
          </p:nvPr>
        </p:nvSpPr>
        <p:spPr>
          <a:xfrm>
            <a:off x="1167125" y="1296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É o mais sofisticado</a:t>
            </a:r>
            <a:endParaRPr sz="1800"/>
          </a:p>
        </p:txBody>
      </p:sp>
      <p:sp>
        <p:nvSpPr>
          <p:cNvPr id="627" name="Google Shape;627;p8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 mode terminals</a:t>
            </a:r>
            <a:endParaRPr/>
          </a:p>
        </p:txBody>
      </p:sp>
      <p:sp>
        <p:nvSpPr>
          <p:cNvPr id="628" name="Google Shape;628;p80"/>
          <p:cNvSpPr/>
          <p:nvPr/>
        </p:nvSpPr>
        <p:spPr>
          <a:xfrm>
            <a:off x="956000" y="1449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1"/>
          <p:cNvSpPr txBox="1"/>
          <p:nvPr>
            <p:ph idx="1" type="body"/>
          </p:nvPr>
        </p:nvSpPr>
        <p:spPr>
          <a:xfrm>
            <a:off x="1167125" y="1296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É o mais sofisticado</a:t>
            </a:r>
            <a:endParaRPr sz="1800"/>
          </a:p>
        </p:txBody>
      </p:sp>
      <p:sp>
        <p:nvSpPr>
          <p:cNvPr id="634" name="Google Shape;634;p8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 mode terminals</a:t>
            </a:r>
            <a:endParaRPr/>
          </a:p>
        </p:txBody>
      </p:sp>
      <p:sp>
        <p:nvSpPr>
          <p:cNvPr id="635" name="Google Shape;635;p81"/>
          <p:cNvSpPr/>
          <p:nvPr/>
        </p:nvSpPr>
        <p:spPr>
          <a:xfrm>
            <a:off x="956000" y="1449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81"/>
          <p:cNvSpPr txBox="1"/>
          <p:nvPr>
            <p:ph idx="1" type="body"/>
          </p:nvPr>
        </p:nvSpPr>
        <p:spPr>
          <a:xfrm>
            <a:off x="1167125" y="2214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Utiliza microprocessadores</a:t>
            </a:r>
            <a:endParaRPr sz="1800"/>
          </a:p>
        </p:txBody>
      </p:sp>
      <p:sp>
        <p:nvSpPr>
          <p:cNvPr id="637" name="Google Shape;637;p81"/>
          <p:cNvSpPr/>
          <p:nvPr/>
        </p:nvSpPr>
        <p:spPr>
          <a:xfrm>
            <a:off x="956000" y="2367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2"/>
          <p:cNvSpPr txBox="1"/>
          <p:nvPr>
            <p:ph idx="1" type="body"/>
          </p:nvPr>
        </p:nvSpPr>
        <p:spPr>
          <a:xfrm>
            <a:off x="1167125" y="1296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É o mais sofisticado</a:t>
            </a:r>
            <a:endParaRPr sz="1800"/>
          </a:p>
        </p:txBody>
      </p:sp>
      <p:sp>
        <p:nvSpPr>
          <p:cNvPr id="643" name="Google Shape;643;p8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</a:t>
            </a:r>
            <a:r>
              <a:rPr lang="en"/>
              <a:t> mode terminals</a:t>
            </a:r>
            <a:endParaRPr/>
          </a:p>
        </p:txBody>
      </p:sp>
      <p:sp>
        <p:nvSpPr>
          <p:cNvPr id="644" name="Google Shape;644;p82"/>
          <p:cNvSpPr/>
          <p:nvPr/>
        </p:nvSpPr>
        <p:spPr>
          <a:xfrm>
            <a:off x="956000" y="1449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82"/>
          <p:cNvSpPr txBox="1"/>
          <p:nvPr>
            <p:ph idx="1" type="body"/>
          </p:nvPr>
        </p:nvSpPr>
        <p:spPr>
          <a:xfrm>
            <a:off x="1167125" y="2214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Utiliza microprocessadores</a:t>
            </a:r>
            <a:endParaRPr sz="1800"/>
          </a:p>
        </p:txBody>
      </p:sp>
      <p:sp>
        <p:nvSpPr>
          <p:cNvPr id="646" name="Google Shape;646;p82"/>
          <p:cNvSpPr/>
          <p:nvPr/>
        </p:nvSpPr>
        <p:spPr>
          <a:xfrm>
            <a:off x="956000" y="2367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82"/>
          <p:cNvSpPr txBox="1"/>
          <p:nvPr>
            <p:ph idx="1" type="body"/>
          </p:nvPr>
        </p:nvSpPr>
        <p:spPr>
          <a:xfrm>
            <a:off x="1167125" y="3132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Necessita de um modelo diferente de terminais virtuais baseado em estruturas de dados compartilhadas</a:t>
            </a:r>
            <a:endParaRPr sz="1800"/>
          </a:p>
        </p:txBody>
      </p:sp>
      <p:sp>
        <p:nvSpPr>
          <p:cNvPr id="648" name="Google Shape;648;p82"/>
          <p:cNvSpPr/>
          <p:nvPr/>
        </p:nvSpPr>
        <p:spPr>
          <a:xfrm>
            <a:off x="956000" y="3285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mode terminals</a:t>
            </a:r>
            <a:endParaRPr/>
          </a:p>
        </p:txBody>
      </p:sp>
      <p:pic>
        <p:nvPicPr>
          <p:cNvPr id="654" name="Google Shape;65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1450"/>
            <a:ext cx="3876675" cy="2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5250" y="1451450"/>
            <a:ext cx="4333875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mode terminals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1" name="Google Shape;66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025" y="1195500"/>
            <a:ext cx="4092995" cy="35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ctrTitle"/>
          </p:nvPr>
        </p:nvSpPr>
        <p:spPr>
          <a:xfrm flipH="1">
            <a:off x="1147650" y="31613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Servidores de Arquivos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1"/>
          <p:cNvSpPr txBox="1"/>
          <p:nvPr>
            <p:ph idx="2" type="title"/>
          </p:nvPr>
        </p:nvSpPr>
        <p:spPr>
          <a:xfrm flipH="1">
            <a:off x="1147579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89" name="Google Shape;189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5"/>
          <p:cNvSpPr txBox="1"/>
          <p:nvPr>
            <p:ph type="ctrTitle"/>
          </p:nvPr>
        </p:nvSpPr>
        <p:spPr>
          <a:xfrm flipH="1">
            <a:off x="1974154" y="221818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Outras aplicações</a:t>
            </a:r>
            <a:endParaRPr/>
          </a:p>
        </p:txBody>
      </p:sp>
      <p:sp>
        <p:nvSpPr>
          <p:cNvPr id="667" name="Google Shape;667;p85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668" name="Google Shape;668;p85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6"/>
          <p:cNvSpPr txBox="1"/>
          <p:nvPr>
            <p:ph idx="1" type="body"/>
          </p:nvPr>
        </p:nvSpPr>
        <p:spPr>
          <a:xfrm>
            <a:off x="1167125" y="1296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Serviços </a:t>
            </a:r>
            <a:r>
              <a:rPr lang="en" sz="1800"/>
              <a:t>endereçáveis</a:t>
            </a:r>
            <a:r>
              <a:rPr lang="en" sz="1800"/>
              <a:t> sempre têm </a:t>
            </a:r>
            <a:r>
              <a:rPr lang="en" sz="1800"/>
              <a:t>números</a:t>
            </a:r>
            <a:r>
              <a:rPr lang="en" sz="1800"/>
              <a:t> </a:t>
            </a:r>
            <a:r>
              <a:rPr lang="en" sz="1800"/>
              <a:t>endereçáveis</a:t>
            </a:r>
            <a:r>
              <a:rPr lang="en" sz="1800"/>
              <a:t> grandes para não causar ambiguidade	</a:t>
            </a:r>
            <a:endParaRPr sz="1800"/>
          </a:p>
        </p:txBody>
      </p:sp>
      <p:sp>
        <p:nvSpPr>
          <p:cNvPr id="674" name="Google Shape;674;p8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Serviço de </a:t>
            </a:r>
            <a:r>
              <a:rPr lang="en"/>
              <a:t>diretório</a:t>
            </a:r>
            <a:endParaRPr/>
          </a:p>
        </p:txBody>
      </p:sp>
      <p:sp>
        <p:nvSpPr>
          <p:cNvPr id="675" name="Google Shape;675;p86"/>
          <p:cNvSpPr/>
          <p:nvPr/>
        </p:nvSpPr>
        <p:spPr>
          <a:xfrm>
            <a:off x="956000" y="1449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86"/>
          <p:cNvSpPr txBox="1"/>
          <p:nvPr>
            <p:ph idx="1" type="body"/>
          </p:nvPr>
        </p:nvSpPr>
        <p:spPr>
          <a:xfrm>
            <a:off x="1167125" y="2010600"/>
            <a:ext cx="6470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“No futuro isso (listas </a:t>
            </a:r>
            <a:r>
              <a:rPr lang="en" sz="1800"/>
              <a:t>telefônicas</a:t>
            </a:r>
            <a:r>
              <a:rPr lang="en" sz="1800"/>
              <a:t> e serviços de </a:t>
            </a:r>
            <a:r>
              <a:rPr lang="en" sz="1800"/>
              <a:t>diretório</a:t>
            </a:r>
            <a:r>
              <a:rPr lang="en" sz="1800"/>
              <a:t>) será </a:t>
            </a:r>
            <a:r>
              <a:rPr lang="en" sz="1800"/>
              <a:t>substituído</a:t>
            </a:r>
            <a:r>
              <a:rPr lang="en" sz="1800"/>
              <a:t> por </a:t>
            </a:r>
            <a:r>
              <a:rPr lang="en" sz="1800"/>
              <a:t>diretórios</a:t>
            </a:r>
            <a:r>
              <a:rPr lang="en" sz="1800"/>
              <a:t> online para procurar </a:t>
            </a:r>
            <a:r>
              <a:rPr lang="en" sz="1800"/>
              <a:t>números</a:t>
            </a:r>
            <a:r>
              <a:rPr lang="en" sz="1800"/>
              <a:t> de telefone, endereços de rede etc.”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	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  	</a:t>
            </a:r>
            <a:endParaRPr sz="1800"/>
          </a:p>
        </p:txBody>
      </p:sp>
      <p:sp>
        <p:nvSpPr>
          <p:cNvPr id="677" name="Google Shape;677;p86"/>
          <p:cNvSpPr/>
          <p:nvPr/>
        </p:nvSpPr>
        <p:spPr>
          <a:xfrm>
            <a:off x="956000" y="22872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86"/>
          <p:cNvSpPr txBox="1"/>
          <p:nvPr>
            <p:ph idx="1" type="body"/>
          </p:nvPr>
        </p:nvSpPr>
        <p:spPr>
          <a:xfrm>
            <a:off x="1167125" y="3201900"/>
            <a:ext cx="6470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A ideia </a:t>
            </a:r>
            <a:r>
              <a:rPr lang="en" sz="1800"/>
              <a:t>básica</a:t>
            </a:r>
            <a:r>
              <a:rPr lang="en" sz="1800"/>
              <a:t> do serviço de </a:t>
            </a:r>
            <a:r>
              <a:rPr lang="en" sz="1800"/>
              <a:t>diretório</a:t>
            </a:r>
            <a:r>
              <a:rPr lang="en" sz="1800"/>
              <a:t> OSI é permitir </a:t>
            </a:r>
            <a:r>
              <a:rPr lang="en" sz="1800"/>
              <a:t>usuários</a:t>
            </a:r>
            <a:r>
              <a:rPr lang="en" sz="1800"/>
              <a:t> procurarem por nomes baseado em atributos. Por exemplo, alguém pode perguntar o </a:t>
            </a:r>
            <a:r>
              <a:rPr lang="en" sz="1800"/>
              <a:t>número</a:t>
            </a:r>
            <a:r>
              <a:rPr lang="en" sz="1800"/>
              <a:t> de uma pessoa chama hudson que trabalha no escritório da IBM em Los Angeles.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79" name="Google Shape;679;p86"/>
          <p:cNvSpPr/>
          <p:nvPr/>
        </p:nvSpPr>
        <p:spPr>
          <a:xfrm>
            <a:off x="956000" y="34638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Serviço de diretório</a:t>
            </a:r>
            <a:endParaRPr/>
          </a:p>
        </p:txBody>
      </p:sp>
      <p:sp>
        <p:nvSpPr>
          <p:cNvPr id="685" name="Google Shape;685;p87"/>
          <p:cNvSpPr/>
          <p:nvPr/>
        </p:nvSpPr>
        <p:spPr>
          <a:xfrm>
            <a:off x="4911025" y="1449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87"/>
          <p:cNvSpPr/>
          <p:nvPr/>
        </p:nvSpPr>
        <p:spPr>
          <a:xfrm>
            <a:off x="4911025" y="26661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7" name="Google Shape;68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97" y="1063175"/>
            <a:ext cx="3727337" cy="3650926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87"/>
          <p:cNvSpPr txBox="1"/>
          <p:nvPr/>
        </p:nvSpPr>
        <p:spPr>
          <a:xfrm>
            <a:off x="5112925" y="1368250"/>
            <a:ext cx="57528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Criação de hierarquias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89" name="Google Shape;689;p87"/>
          <p:cNvSpPr txBox="1"/>
          <p:nvPr/>
        </p:nvSpPr>
        <p:spPr>
          <a:xfrm>
            <a:off x="5112925" y="2424825"/>
            <a:ext cx="37272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 =EUA, ORG = SUN, DEPT=R&amp;D, Nome= AL EINSTEIN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8"/>
          <p:cNvSpPr txBox="1"/>
          <p:nvPr>
            <p:ph idx="1" type="body"/>
          </p:nvPr>
        </p:nvSpPr>
        <p:spPr>
          <a:xfrm>
            <a:off x="1157900" y="1047225"/>
            <a:ext cx="64701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“</a:t>
            </a:r>
            <a:r>
              <a:rPr lang="en" sz="1800"/>
              <a:t>Em muitas grandes organizações, indivíduos têm computadores pessoais ou estações de trabalho em sua mesa, departamentos têm minicomputadores, e a organização como um todo tem um centro computacional com mainframes, supercomputadores e outros equipamentos caros. Ocorre frequentemente de um indivíduo preparar algum trabalho no seu computador pessoal que tem que rodar no mainframe usando arquivos localizados no seu departamento de minicomputadores com o resultado a ser enviado de volta ao computador pessoal”.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95" name="Google Shape;695;p88"/>
          <p:cNvSpPr txBox="1"/>
          <p:nvPr>
            <p:ph type="ctrTitle"/>
          </p:nvPr>
        </p:nvSpPr>
        <p:spPr>
          <a:xfrm>
            <a:off x="1964850" y="0"/>
            <a:ext cx="52143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ransferência</a:t>
            </a:r>
            <a:r>
              <a:rPr lang="en"/>
              <a:t> e gerenciamento de trabalhos</a:t>
            </a:r>
            <a:endParaRPr/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88"/>
          <p:cNvSpPr/>
          <p:nvPr/>
        </p:nvSpPr>
        <p:spPr>
          <a:xfrm>
            <a:off x="956000" y="1299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88"/>
          <p:cNvSpPr/>
          <p:nvPr/>
        </p:nvSpPr>
        <p:spPr>
          <a:xfrm>
            <a:off x="956000" y="39299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88"/>
          <p:cNvSpPr txBox="1"/>
          <p:nvPr/>
        </p:nvSpPr>
        <p:spPr>
          <a:xfrm>
            <a:off x="1157900" y="3688600"/>
            <a:ext cx="64701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 aplicação que gerencia esse tipo de trabalho remoto é o é chamada de JTM (job transfer and management).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9"/>
          <p:cNvSpPr txBox="1"/>
          <p:nvPr>
            <p:ph idx="1" type="body"/>
          </p:nvPr>
        </p:nvSpPr>
        <p:spPr>
          <a:xfrm>
            <a:off x="1167125" y="1296900"/>
            <a:ext cx="6470100" cy="38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Um cenário típico ocorre quando uma pessoa envia uma especificação de trabalho falando o que tem que ser feito, onde tem que ser feito, de onde as entradas vêm para onde os arquivos de saída vão. O JTM software tem que providenciar que o programa e todos seus arquivos de entrada acabem na máquina onde o trabalho vai ser executado. Especificações de trabalho podem consistir em múltiplos trabalhos, então o processo inteiro pode precisar ser repetido várias vezes.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04" name="Google Shape;704;p89"/>
          <p:cNvSpPr txBox="1"/>
          <p:nvPr>
            <p:ph type="ctrTitle"/>
          </p:nvPr>
        </p:nvSpPr>
        <p:spPr>
          <a:xfrm>
            <a:off x="1964850" y="0"/>
            <a:ext cx="52143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ransferência e gerenciamento de trabalhos</a:t>
            </a:r>
            <a:endParaRPr/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89"/>
          <p:cNvSpPr/>
          <p:nvPr/>
        </p:nvSpPr>
        <p:spPr>
          <a:xfrm>
            <a:off x="965225" y="15788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0"/>
          <p:cNvSpPr txBox="1"/>
          <p:nvPr>
            <p:ph idx="1" type="body"/>
          </p:nvPr>
        </p:nvSpPr>
        <p:spPr>
          <a:xfrm>
            <a:off x="1167125" y="1296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Uma maneira de enviar um pedido a cada máquina segurando um arquivo, e direcionar essa máquina a mandar o arquivo a máquina iniciadora (por exemplo usar o protocolo padrão de transferência de arquivo). Quando todos os arquivos e programas são coletados dessa maneira eles são enviados para a máquina de execução.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1" name="Google Shape;711;p90"/>
          <p:cNvSpPr/>
          <p:nvPr/>
        </p:nvSpPr>
        <p:spPr>
          <a:xfrm>
            <a:off x="956000" y="15595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90"/>
          <p:cNvSpPr txBox="1"/>
          <p:nvPr>
            <p:ph idx="1" type="body"/>
          </p:nvPr>
        </p:nvSpPr>
        <p:spPr>
          <a:xfrm>
            <a:off x="1167125" y="3201900"/>
            <a:ext cx="6470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Uma segunda maneira é a máquina de inicialização direcionar outras máquinas para enviar os arquivos diretamente a uma máquina de execução. Por exemplo, por os arquivos em um diretório criado apenas para esse propósito.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3" name="Google Shape;713;p90"/>
          <p:cNvSpPr/>
          <p:nvPr/>
        </p:nvSpPr>
        <p:spPr>
          <a:xfrm>
            <a:off x="956000" y="34638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90"/>
          <p:cNvSpPr txBox="1"/>
          <p:nvPr>
            <p:ph type="ctrTitle"/>
          </p:nvPr>
        </p:nvSpPr>
        <p:spPr>
          <a:xfrm>
            <a:off x="1964850" y="0"/>
            <a:ext cx="52143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ransferência e gerenciamento de trabalhos</a:t>
            </a:r>
            <a:endParaRPr/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1"/>
          <p:cNvSpPr txBox="1"/>
          <p:nvPr>
            <p:ph idx="1" type="body"/>
          </p:nvPr>
        </p:nvSpPr>
        <p:spPr>
          <a:xfrm>
            <a:off x="1167125" y="1296900"/>
            <a:ext cx="6470100" cy="21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Uma terceira maneira é ter uma especificação de trabalho movida a uma das máquinas que estão segurando arquivos, pegar os arquivos que precisa, e então mover para a próxima máquina. Essa migração continua </a:t>
            </a:r>
            <a:r>
              <a:rPr lang="en" sz="1800"/>
              <a:t>até</a:t>
            </a:r>
            <a:r>
              <a:rPr lang="en" sz="1800"/>
              <a:t> todos arquivos forem coletados, a cada momento todo o grupo continua se movendo nas máquinas de execução.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20" name="Google Shape;720;p91"/>
          <p:cNvSpPr/>
          <p:nvPr/>
        </p:nvSpPr>
        <p:spPr>
          <a:xfrm>
            <a:off x="956000" y="15595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91"/>
          <p:cNvSpPr txBox="1"/>
          <p:nvPr>
            <p:ph type="ctrTitle"/>
          </p:nvPr>
        </p:nvSpPr>
        <p:spPr>
          <a:xfrm>
            <a:off x="1964850" y="0"/>
            <a:ext cx="52143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ransferência e gerenciamento de trabalhos</a:t>
            </a:r>
            <a:endParaRPr/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2"/>
          <p:cNvSpPr txBox="1"/>
          <p:nvPr>
            <p:ph idx="1" type="body"/>
          </p:nvPr>
        </p:nvSpPr>
        <p:spPr>
          <a:xfrm>
            <a:off x="1167125" y="1296900"/>
            <a:ext cx="6470100" cy="21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É importante reconhecer que o JTM sabe nada sobre o conteúdo dos arquivos, controle de linguagem de trabalhos, ou a natureza do processamento. Sua função é ver se os arquivos de entrada foram coletados, se os programas foram mandados para execução, e os arquivos de resultado são depositados onde eles deveriam ser. Ele sabe tão pouco sobre a natureza do processo assim como o FTAM sabe sobre os arquivos que transfere.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27" name="Google Shape;727;p92"/>
          <p:cNvSpPr/>
          <p:nvPr/>
        </p:nvSpPr>
        <p:spPr>
          <a:xfrm>
            <a:off x="956000" y="15595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92"/>
          <p:cNvSpPr txBox="1"/>
          <p:nvPr>
            <p:ph type="ctrTitle"/>
          </p:nvPr>
        </p:nvSpPr>
        <p:spPr>
          <a:xfrm>
            <a:off x="1964850" y="0"/>
            <a:ext cx="52143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transferência e gerenciamento de trabalhos</a:t>
            </a:r>
            <a:endParaRPr/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93"/>
          <p:cNvSpPr txBox="1"/>
          <p:nvPr>
            <p:ph idx="1" type="body"/>
          </p:nvPr>
        </p:nvSpPr>
        <p:spPr>
          <a:xfrm>
            <a:off x="1167125" y="1296900"/>
            <a:ext cx="6470100" cy="21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Como displays de alta resolução são comuns, </a:t>
            </a:r>
            <a:r>
              <a:rPr lang="en" sz="1800"/>
              <a:t>terá</a:t>
            </a:r>
            <a:r>
              <a:rPr lang="en" sz="1800"/>
              <a:t> pessoas interessadas em transmitir imagens como se fossem mensagens. Por essa razão muito trabalho tem sido feito em padronização de representação de imagens para elas poderem </a:t>
            </a:r>
            <a:r>
              <a:rPr lang="en" sz="1800"/>
              <a:t>ser</a:t>
            </a:r>
            <a:r>
              <a:rPr lang="en" sz="1800"/>
              <a:t> mandadas de diferentes lugares, aplicações e equipamentos.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34" name="Google Shape;734;p93"/>
          <p:cNvSpPr/>
          <p:nvPr/>
        </p:nvSpPr>
        <p:spPr>
          <a:xfrm>
            <a:off x="965225" y="15696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93"/>
          <p:cNvSpPr txBox="1"/>
          <p:nvPr>
            <p:ph type="ctrTitle"/>
          </p:nvPr>
        </p:nvSpPr>
        <p:spPr>
          <a:xfrm>
            <a:off x="1964850" y="0"/>
            <a:ext cx="52143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Armazenamento e transferência de imagens</a:t>
            </a:r>
            <a:endParaRPr/>
          </a:p>
        </p:txBody>
      </p:sp>
      <p:pic>
        <p:nvPicPr>
          <p:cNvPr id="736" name="Google Shape;73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988" y="3247725"/>
            <a:ext cx="5592027" cy="13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4"/>
          <p:cNvSpPr txBox="1"/>
          <p:nvPr>
            <p:ph idx="1" type="body"/>
          </p:nvPr>
        </p:nvSpPr>
        <p:spPr>
          <a:xfrm>
            <a:off x="1167125" y="1296900"/>
            <a:ext cx="6470100" cy="11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Teletext é um serviço de via única na qual </a:t>
            </a:r>
            <a:r>
              <a:rPr lang="en" sz="1800"/>
              <a:t>páginas</a:t>
            </a:r>
            <a:r>
              <a:rPr lang="en" sz="1800"/>
              <a:t> de informação da base central de dados são transmitidas em um sinal regular de televisão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42" name="Google Shape;742;p94"/>
          <p:cNvSpPr/>
          <p:nvPr/>
        </p:nvSpPr>
        <p:spPr>
          <a:xfrm>
            <a:off x="956000" y="15595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94"/>
          <p:cNvSpPr txBox="1"/>
          <p:nvPr>
            <p:ph type="ctrTitle"/>
          </p:nvPr>
        </p:nvSpPr>
        <p:spPr>
          <a:xfrm>
            <a:off x="1964850" y="0"/>
            <a:ext cx="52143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teletext e videotex</a:t>
            </a:r>
            <a:endParaRPr/>
          </a:p>
        </p:txBody>
      </p:sp>
      <p:sp>
        <p:nvSpPr>
          <p:cNvPr id="744" name="Google Shape;744;p94"/>
          <p:cNvSpPr/>
          <p:nvPr/>
        </p:nvSpPr>
        <p:spPr>
          <a:xfrm>
            <a:off x="956000" y="27865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94"/>
          <p:cNvSpPr txBox="1"/>
          <p:nvPr/>
        </p:nvSpPr>
        <p:spPr>
          <a:xfrm>
            <a:off x="1157900" y="2486850"/>
            <a:ext cx="57528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Uma pequena parte do sinal da largura de banda é normalmente desperdiçada enquanto os feixes elétricos nos conjuntos de televisão são acionados na horizontal e vertical.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1917900" y="1757800"/>
            <a:ext cx="5308200" cy="26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Uma das principais atividades em redes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Um servidor de arquivos pode ser caracterizado em: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Estrutura de arquivo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Atributos de arquivo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Operações de arquivo</a:t>
            </a:r>
            <a:endParaRPr sz="1800"/>
          </a:p>
        </p:txBody>
      </p:sp>
      <p:sp>
        <p:nvSpPr>
          <p:cNvPr id="195" name="Google Shape;195;p3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Transferência, Acesso e Manuseamento de Arquivos</a:t>
            </a:r>
            <a:endParaRPr/>
          </a:p>
        </p:txBody>
      </p:sp>
      <p:sp>
        <p:nvSpPr>
          <p:cNvPr id="196" name="Google Shape;196;p32"/>
          <p:cNvSpPr/>
          <p:nvPr/>
        </p:nvSpPr>
        <p:spPr>
          <a:xfrm>
            <a:off x="1716000" y="18798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2"/>
          <p:cNvSpPr/>
          <p:nvPr/>
        </p:nvSpPr>
        <p:spPr>
          <a:xfrm>
            <a:off x="1716000" y="24013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2"/>
          <p:cNvSpPr/>
          <p:nvPr/>
        </p:nvSpPr>
        <p:spPr>
          <a:xfrm>
            <a:off x="1716000" y="29228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"/>
          <p:cNvSpPr/>
          <p:nvPr/>
        </p:nvSpPr>
        <p:spPr>
          <a:xfrm>
            <a:off x="1716000" y="34443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2"/>
          <p:cNvSpPr/>
          <p:nvPr/>
        </p:nvSpPr>
        <p:spPr>
          <a:xfrm>
            <a:off x="1716000" y="39658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5"/>
          <p:cNvSpPr txBox="1"/>
          <p:nvPr>
            <p:ph idx="1" type="body"/>
          </p:nvPr>
        </p:nvSpPr>
        <p:spPr>
          <a:xfrm>
            <a:off x="1157900" y="1088700"/>
            <a:ext cx="6470100" cy="11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Um sistema típico pode transmitir 100 páginas diferentes em um intervalo de 10 segundos, e então repete o padrão a cada 10 segundos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51" name="Google Shape;751;p95"/>
          <p:cNvSpPr/>
          <p:nvPr/>
        </p:nvSpPr>
        <p:spPr>
          <a:xfrm>
            <a:off x="956000" y="13598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95"/>
          <p:cNvSpPr txBox="1"/>
          <p:nvPr>
            <p:ph type="ctrTitle"/>
          </p:nvPr>
        </p:nvSpPr>
        <p:spPr>
          <a:xfrm>
            <a:off x="1964850" y="0"/>
            <a:ext cx="52143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teletext e videotex</a:t>
            </a:r>
            <a:endParaRPr/>
          </a:p>
        </p:txBody>
      </p:sp>
      <p:sp>
        <p:nvSpPr>
          <p:cNvPr id="753" name="Google Shape;753;p95"/>
          <p:cNvSpPr/>
          <p:nvPr/>
        </p:nvSpPr>
        <p:spPr>
          <a:xfrm>
            <a:off x="956000" y="22188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95"/>
          <p:cNvSpPr txBox="1"/>
          <p:nvPr/>
        </p:nvSpPr>
        <p:spPr>
          <a:xfrm>
            <a:off x="1157900" y="1920650"/>
            <a:ext cx="64701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Para usar o sistema, o usuário digita um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número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de página no painel junto ao decodificador de teletext. A próxima vez que a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página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for transmitida, é capturada do ar e colocada na tela. Com um ciclo de 10 seg,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terá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um delay médio de 5 segundos antes da página aparecer.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55" name="Google Shape;755;p95"/>
          <p:cNvSpPr txBox="1"/>
          <p:nvPr/>
        </p:nvSpPr>
        <p:spPr>
          <a:xfrm>
            <a:off x="1157900" y="3509050"/>
            <a:ext cx="6470100" cy="15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Teletext é o mais adequado para informação simples na qual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várias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pessoas estão interessadas, por exemplo: previsão do tempo, relatório da bolsa, noticias, receitas,informação de produtos, e propaganda.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56" name="Google Shape;756;p95"/>
          <p:cNvSpPr/>
          <p:nvPr/>
        </p:nvSpPr>
        <p:spPr>
          <a:xfrm>
            <a:off x="956000" y="37894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96"/>
          <p:cNvSpPr txBox="1"/>
          <p:nvPr>
            <p:ph idx="1" type="body"/>
          </p:nvPr>
        </p:nvSpPr>
        <p:spPr>
          <a:xfrm>
            <a:off x="1157900" y="1088700"/>
            <a:ext cx="64701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Videotex é um serviço de 2 vias mais sofisticado usando linhas </a:t>
            </a:r>
            <a:r>
              <a:rPr lang="en" sz="1800"/>
              <a:t>t</a:t>
            </a:r>
            <a:r>
              <a:rPr lang="en" sz="1800"/>
              <a:t>elefônicas.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62" name="Google Shape;762;p96"/>
          <p:cNvSpPr/>
          <p:nvPr/>
        </p:nvSpPr>
        <p:spPr>
          <a:xfrm>
            <a:off x="956000" y="13598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96"/>
          <p:cNvSpPr txBox="1"/>
          <p:nvPr>
            <p:ph type="ctrTitle"/>
          </p:nvPr>
        </p:nvSpPr>
        <p:spPr>
          <a:xfrm>
            <a:off x="1964850" y="0"/>
            <a:ext cx="52143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teletext e videotex</a:t>
            </a:r>
            <a:endParaRPr/>
          </a:p>
        </p:txBody>
      </p:sp>
      <p:sp>
        <p:nvSpPr>
          <p:cNvPr id="764" name="Google Shape;764;p96"/>
          <p:cNvSpPr/>
          <p:nvPr/>
        </p:nvSpPr>
        <p:spPr>
          <a:xfrm>
            <a:off x="956000" y="20992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96"/>
          <p:cNvSpPr txBox="1"/>
          <p:nvPr/>
        </p:nvSpPr>
        <p:spPr>
          <a:xfrm>
            <a:off x="1157900" y="1807725"/>
            <a:ext cx="64701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Em vários casos, o terminal é um teclado que gera um sinal de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vídeo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para assim os conjuntos de cores padrões de televisão serem usados como display.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66" name="Google Shape;766;p96"/>
          <p:cNvSpPr txBox="1"/>
          <p:nvPr/>
        </p:nvSpPr>
        <p:spPr>
          <a:xfrm>
            <a:off x="1157900" y="2919800"/>
            <a:ext cx="6470100" cy="22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Videotex é um serviço interativo no qual os usuários podem requisitar informações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específicas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Diferente do base de dados do teletext, na qual é restrita a um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número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de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páginas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que podem ser transmitidas em alguns segundos, a base de dados do videotex pode ser arbitrariamente larga porque a informação é transmitida somente quando o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usuário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quer.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67" name="Google Shape;767;p96"/>
          <p:cNvSpPr/>
          <p:nvPr/>
        </p:nvSpPr>
        <p:spPr>
          <a:xfrm>
            <a:off x="956000" y="32228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7"/>
          <p:cNvSpPr txBox="1"/>
          <p:nvPr>
            <p:ph type="ctrTitle"/>
          </p:nvPr>
        </p:nvSpPr>
        <p:spPr>
          <a:xfrm>
            <a:off x="1964850" y="0"/>
            <a:ext cx="52143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teletext e videotex</a:t>
            </a:r>
            <a:endParaRPr/>
          </a:p>
        </p:txBody>
      </p:sp>
      <p:pic>
        <p:nvPicPr>
          <p:cNvPr id="773" name="Google Shape;77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763" y="1209475"/>
            <a:ext cx="684847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8"/>
          <p:cNvSpPr txBox="1"/>
          <p:nvPr>
            <p:ph idx="1" type="body"/>
          </p:nvPr>
        </p:nvSpPr>
        <p:spPr>
          <a:xfrm>
            <a:off x="1157900" y="1088700"/>
            <a:ext cx="64701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Videotex tem duas audiências em potencial: usuários de casa e de empresa.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79" name="Google Shape;779;p98"/>
          <p:cNvSpPr/>
          <p:nvPr/>
        </p:nvSpPr>
        <p:spPr>
          <a:xfrm>
            <a:off x="956000" y="13598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98"/>
          <p:cNvSpPr txBox="1"/>
          <p:nvPr>
            <p:ph type="ctrTitle"/>
          </p:nvPr>
        </p:nvSpPr>
        <p:spPr>
          <a:xfrm>
            <a:off x="1964850" y="0"/>
            <a:ext cx="52143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teletext e videotex</a:t>
            </a:r>
            <a:endParaRPr/>
          </a:p>
        </p:txBody>
      </p:sp>
      <p:sp>
        <p:nvSpPr>
          <p:cNvPr id="781" name="Google Shape;781;p98"/>
          <p:cNvSpPr/>
          <p:nvPr/>
        </p:nvSpPr>
        <p:spPr>
          <a:xfrm>
            <a:off x="956000" y="209925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98"/>
          <p:cNvSpPr txBox="1"/>
          <p:nvPr/>
        </p:nvSpPr>
        <p:spPr>
          <a:xfrm>
            <a:off x="1157900" y="1807725"/>
            <a:ext cx="6470100" cy="18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Usuários de casa podem estar interessados no serviço de informação, como linhas aéreas, ônibus, trem, tarefas, horário de filme etc. Eles podem 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também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querer usar o sistema de forma interativa, para catalogar compras, fazer reservas etc. Mandar e-mails eletrônicos também é uma possibilidade.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83" name="Google Shape;783;p98"/>
          <p:cNvSpPr txBox="1"/>
          <p:nvPr/>
        </p:nvSpPr>
        <p:spPr>
          <a:xfrm>
            <a:off x="1157900" y="3509950"/>
            <a:ext cx="6470100" cy="16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Corporações podem usar alguns desses serviços também, por exemplo reserva de hotel e aviã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Além disso eles podem querer usar o sistema para deixar algumas informações disponíveis para os funcionários em nível nacional.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84" name="Google Shape;784;p98"/>
          <p:cNvSpPr/>
          <p:nvPr/>
        </p:nvSpPr>
        <p:spPr>
          <a:xfrm>
            <a:off x="956000" y="37921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99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Exemplos da camada de aplicação</a:t>
            </a:r>
            <a:endParaRPr/>
          </a:p>
        </p:txBody>
      </p:sp>
      <p:sp>
        <p:nvSpPr>
          <p:cNvPr id="790" name="Google Shape;790;p99"/>
          <p:cNvSpPr txBox="1"/>
          <p:nvPr>
            <p:ph idx="2" type="title"/>
          </p:nvPr>
        </p:nvSpPr>
        <p:spPr>
          <a:xfrm flipH="1">
            <a:off x="3914472" y="129380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791" name="Google Shape;791;p99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00"/>
          <p:cNvSpPr txBox="1"/>
          <p:nvPr>
            <p:ph idx="1" type="body"/>
          </p:nvPr>
        </p:nvSpPr>
        <p:spPr>
          <a:xfrm>
            <a:off x="1167125" y="1296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uFill>
                  <a:noFill/>
                </a:uFill>
                <a:hlinkClick r:id="rId3"/>
              </a:rPr>
              <a:t>FTAM</a:t>
            </a:r>
            <a:r>
              <a:rPr lang="en" sz="1800"/>
              <a:t> é um protocolo OSI que significa File Transfer, Access, and Management</a:t>
            </a:r>
            <a:endParaRPr sz="1800"/>
          </a:p>
        </p:txBody>
      </p:sp>
      <p:sp>
        <p:nvSpPr>
          <p:cNvPr id="797" name="Google Shape;797;p100"/>
          <p:cNvSpPr txBox="1"/>
          <p:nvPr>
            <p:ph type="ctrTitle"/>
          </p:nvPr>
        </p:nvSpPr>
        <p:spPr>
          <a:xfrm>
            <a:off x="1594276" y="35070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FTAM</a:t>
            </a:r>
            <a:endParaRPr/>
          </a:p>
        </p:txBody>
      </p:sp>
      <p:sp>
        <p:nvSpPr>
          <p:cNvPr id="798" name="Google Shape;798;p100"/>
          <p:cNvSpPr/>
          <p:nvPr/>
        </p:nvSpPr>
        <p:spPr>
          <a:xfrm>
            <a:off x="956000" y="1449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100"/>
          <p:cNvSpPr txBox="1"/>
          <p:nvPr>
            <p:ph idx="1" type="body"/>
          </p:nvPr>
        </p:nvSpPr>
        <p:spPr>
          <a:xfrm>
            <a:off x="1167125" y="2239200"/>
            <a:ext cx="6470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Baseado na ideia de um armazenamento de arquivos virtual que é mapeado para um armazenamento de arquivos real por software</a:t>
            </a:r>
            <a:endParaRPr sz="1800"/>
          </a:p>
        </p:txBody>
      </p:sp>
      <p:sp>
        <p:nvSpPr>
          <p:cNvPr id="800" name="Google Shape;800;p100"/>
          <p:cNvSpPr/>
          <p:nvPr/>
        </p:nvSpPr>
        <p:spPr>
          <a:xfrm>
            <a:off x="956000" y="23634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100"/>
          <p:cNvSpPr txBox="1"/>
          <p:nvPr>
            <p:ph idx="1" type="body"/>
          </p:nvPr>
        </p:nvSpPr>
        <p:spPr>
          <a:xfrm>
            <a:off x="1167125" y="3201900"/>
            <a:ext cx="6470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O objetivo do FTAM é colocar em um único protocolo o conceito de transferir arquivos (FTP) e acessá-los remotamente (NFS).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02" name="Google Shape;802;p100"/>
          <p:cNvSpPr/>
          <p:nvPr/>
        </p:nvSpPr>
        <p:spPr>
          <a:xfrm>
            <a:off x="956000" y="34638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01"/>
          <p:cNvSpPr txBox="1"/>
          <p:nvPr>
            <p:ph type="ctrTitle"/>
          </p:nvPr>
        </p:nvSpPr>
        <p:spPr>
          <a:xfrm>
            <a:off x="1854576" y="194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Primitivas do protocolo FTAM</a:t>
            </a:r>
            <a:endParaRPr/>
          </a:p>
        </p:txBody>
      </p:sp>
      <p:pic>
        <p:nvPicPr>
          <p:cNvPr id="808" name="Google Shape;80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175" y="593875"/>
            <a:ext cx="4490276" cy="44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2"/>
          <p:cNvSpPr txBox="1"/>
          <p:nvPr>
            <p:ph type="ctrTitle"/>
          </p:nvPr>
        </p:nvSpPr>
        <p:spPr>
          <a:xfrm>
            <a:off x="1964838" y="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</a:t>
            </a:r>
            <a:endParaRPr/>
          </a:p>
        </p:txBody>
      </p:sp>
      <p:pic>
        <p:nvPicPr>
          <p:cNvPr id="814" name="Google Shape;81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513" y="463737"/>
            <a:ext cx="7034975" cy="31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02"/>
          <p:cNvSpPr/>
          <p:nvPr/>
        </p:nvSpPr>
        <p:spPr>
          <a:xfrm>
            <a:off x="852625" y="37917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102"/>
          <p:cNvSpPr txBox="1"/>
          <p:nvPr>
            <p:ph idx="1" type="body"/>
          </p:nvPr>
        </p:nvSpPr>
        <p:spPr>
          <a:xfrm>
            <a:off x="1180650" y="3506775"/>
            <a:ext cx="64701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A primeira lista dá permissão para ler os atributos e o dado do arquivo.</a:t>
            </a:r>
            <a:endParaRPr sz="1800"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17" name="Google Shape;817;p102"/>
          <p:cNvSpPr/>
          <p:nvPr/>
        </p:nvSpPr>
        <p:spPr>
          <a:xfrm>
            <a:off x="852613" y="43734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102"/>
          <p:cNvSpPr txBox="1"/>
          <p:nvPr>
            <p:ph idx="1" type="body"/>
          </p:nvPr>
        </p:nvSpPr>
        <p:spPr>
          <a:xfrm>
            <a:off x="1180638" y="4088475"/>
            <a:ext cx="64701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A segunda lista permite ler os atributos, mas não permite leitura nem escrita de dados.</a:t>
            </a:r>
            <a:endParaRPr sz="1800"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0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eletrônico</a:t>
            </a:r>
            <a:endParaRPr/>
          </a:p>
        </p:txBody>
      </p:sp>
      <p:sp>
        <p:nvSpPr>
          <p:cNvPr id="824" name="Google Shape;824;p103"/>
          <p:cNvSpPr txBox="1"/>
          <p:nvPr>
            <p:ph idx="1" type="body"/>
          </p:nvPr>
        </p:nvSpPr>
        <p:spPr>
          <a:xfrm>
            <a:off x="1167125" y="1296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O sistema de email eletrônico da OSI, o MOTIS, é baseado no X.400.</a:t>
            </a:r>
            <a:endParaRPr sz="1800"/>
          </a:p>
        </p:txBody>
      </p:sp>
      <p:sp>
        <p:nvSpPr>
          <p:cNvPr id="825" name="Google Shape;825;p103"/>
          <p:cNvSpPr txBox="1"/>
          <p:nvPr>
            <p:ph idx="1" type="body"/>
          </p:nvPr>
        </p:nvSpPr>
        <p:spPr>
          <a:xfrm>
            <a:off x="1167125" y="2058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Não é utilizado o padrão: nome@domínio como nos dias atuais. </a:t>
            </a:r>
            <a:r>
              <a:rPr lang="en" sz="1800"/>
              <a:t>É usado o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O/R</a:t>
            </a:r>
            <a:r>
              <a:rPr lang="en" sz="1800"/>
              <a:t> (Origem/Recipiente), que é o mesmo tipo de nomes usado no serviço de diretório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6" name="Google Shape;826;p103"/>
          <p:cNvSpPr/>
          <p:nvPr/>
        </p:nvSpPr>
        <p:spPr>
          <a:xfrm>
            <a:off x="956000" y="2211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03"/>
          <p:cNvSpPr/>
          <p:nvPr/>
        </p:nvSpPr>
        <p:spPr>
          <a:xfrm>
            <a:off x="956000" y="1449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03"/>
          <p:cNvSpPr txBox="1"/>
          <p:nvPr>
            <p:ph idx="1" type="body"/>
          </p:nvPr>
        </p:nvSpPr>
        <p:spPr>
          <a:xfrm>
            <a:off x="1167125" y="3278100"/>
            <a:ext cx="64701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Por exemplo,  um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O/R</a:t>
            </a:r>
            <a:r>
              <a:rPr lang="en" sz="1800"/>
              <a:t> seria do tipo:</a:t>
            </a:r>
            <a:endParaRPr sz="1800"/>
          </a:p>
        </p:txBody>
      </p:sp>
      <p:sp>
        <p:nvSpPr>
          <p:cNvPr id="829" name="Google Shape;829;p103"/>
          <p:cNvSpPr/>
          <p:nvPr/>
        </p:nvSpPr>
        <p:spPr>
          <a:xfrm>
            <a:off x="956000" y="34302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03"/>
          <p:cNvSpPr txBox="1"/>
          <p:nvPr/>
        </p:nvSpPr>
        <p:spPr>
          <a:xfrm>
            <a:off x="774575" y="3742575"/>
            <a:ext cx="72552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ORG = Universidade Federal de Uberlândia, DEPT = FACOM, NAME = LUÍS FAINA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eletrônico</a:t>
            </a:r>
            <a:endParaRPr/>
          </a:p>
        </p:txBody>
      </p:sp>
      <p:sp>
        <p:nvSpPr>
          <p:cNvPr id="836" name="Google Shape;836;p104"/>
          <p:cNvSpPr txBox="1"/>
          <p:nvPr>
            <p:ph idx="1" type="body"/>
          </p:nvPr>
        </p:nvSpPr>
        <p:spPr>
          <a:xfrm>
            <a:off x="1167125" y="1296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Porém, esse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O/R</a:t>
            </a:r>
            <a:r>
              <a:rPr lang="en" sz="1800"/>
              <a:t> só será aceito aqui no Brasil, para tráfego internacional, o nome do país precisa ser especificado (mesmo que não exista outro lugar com o mesmo nome).</a:t>
            </a:r>
            <a:endParaRPr sz="1800"/>
          </a:p>
        </p:txBody>
      </p:sp>
      <p:sp>
        <p:nvSpPr>
          <p:cNvPr id="837" name="Google Shape;837;p104"/>
          <p:cNvSpPr/>
          <p:nvPr/>
        </p:nvSpPr>
        <p:spPr>
          <a:xfrm>
            <a:off x="956000" y="1449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04"/>
          <p:cNvSpPr txBox="1"/>
          <p:nvPr>
            <p:ph idx="1" type="body"/>
          </p:nvPr>
        </p:nvSpPr>
        <p:spPr>
          <a:xfrm>
            <a:off x="1167125" y="25161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O usuário constrói a mensagem usando um user agent (programa de email), que envia os campos mais a mensagem (cabeçalho mais o corpo do email), para uma primitiva de email (submit.request).</a:t>
            </a:r>
            <a:endParaRPr sz="1800"/>
          </a:p>
        </p:txBody>
      </p:sp>
      <p:sp>
        <p:nvSpPr>
          <p:cNvPr id="839" name="Google Shape;839;p104"/>
          <p:cNvSpPr/>
          <p:nvPr/>
        </p:nvSpPr>
        <p:spPr>
          <a:xfrm>
            <a:off x="956000" y="26682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351" y="352848"/>
            <a:ext cx="5087500" cy="397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5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camada de aplicação na ArpaNET</a:t>
            </a:r>
            <a:endParaRPr/>
          </a:p>
        </p:txBody>
      </p:sp>
      <p:cxnSp>
        <p:nvCxnSpPr>
          <p:cNvPr id="845" name="Google Shape;845;p105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0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FTP - Transferência de arquivos</a:t>
            </a:r>
            <a:endParaRPr/>
          </a:p>
        </p:txBody>
      </p:sp>
      <p:sp>
        <p:nvSpPr>
          <p:cNvPr id="851" name="Google Shape;851;p106"/>
          <p:cNvSpPr txBox="1"/>
          <p:nvPr>
            <p:ph idx="1" type="body"/>
          </p:nvPr>
        </p:nvSpPr>
        <p:spPr>
          <a:xfrm>
            <a:off x="1167125" y="1296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O modelo de transferência de arquivos da Arpanet não é baseado na ideia de armazenamento virtual de arquivo como é feito com o FTAM.</a:t>
            </a:r>
            <a:endParaRPr sz="1800"/>
          </a:p>
        </p:txBody>
      </p:sp>
      <p:sp>
        <p:nvSpPr>
          <p:cNvPr id="852" name="Google Shape;852;p106"/>
          <p:cNvSpPr/>
          <p:nvPr/>
        </p:nvSpPr>
        <p:spPr>
          <a:xfrm>
            <a:off x="956000" y="1449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106"/>
          <p:cNvSpPr txBox="1"/>
          <p:nvPr>
            <p:ph idx="1" type="body"/>
          </p:nvPr>
        </p:nvSpPr>
        <p:spPr>
          <a:xfrm>
            <a:off x="1167125" y="2439900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Este protocolo levou em conta o problema de transferir arquivos entre hosts com tamanhos diferentes da palavra, pois muitos destes hosts eram 36 bits, e outros eram 32 bits</a:t>
            </a:r>
            <a:endParaRPr sz="1800"/>
          </a:p>
        </p:txBody>
      </p:sp>
      <p:sp>
        <p:nvSpPr>
          <p:cNvPr id="854" name="Google Shape;854;p106"/>
          <p:cNvSpPr/>
          <p:nvPr/>
        </p:nvSpPr>
        <p:spPr>
          <a:xfrm>
            <a:off x="956000" y="2592000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0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FTP</a:t>
            </a:r>
            <a:endParaRPr/>
          </a:p>
        </p:txBody>
      </p:sp>
      <p:sp>
        <p:nvSpPr>
          <p:cNvPr id="860" name="Google Shape;860;p107"/>
          <p:cNvSpPr txBox="1"/>
          <p:nvPr>
            <p:ph idx="1" type="body"/>
          </p:nvPr>
        </p:nvSpPr>
        <p:spPr>
          <a:xfrm>
            <a:off x="1167125" y="836675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O Protocolo de Transferencia de Arquivos (FTP), distingue 4 tipos de arquivos: imagem, ascii, EBCDIC, e arquivos de bytes lógicos.</a:t>
            </a:r>
            <a:endParaRPr sz="1800"/>
          </a:p>
        </p:txBody>
      </p:sp>
      <p:sp>
        <p:nvSpPr>
          <p:cNvPr id="861" name="Google Shape;861;p107"/>
          <p:cNvSpPr/>
          <p:nvPr/>
        </p:nvSpPr>
        <p:spPr>
          <a:xfrm>
            <a:off x="956000" y="9887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107"/>
          <p:cNvSpPr txBox="1"/>
          <p:nvPr>
            <p:ph idx="1" type="body"/>
          </p:nvPr>
        </p:nvSpPr>
        <p:spPr>
          <a:xfrm>
            <a:off x="1167125" y="1751075"/>
            <a:ext cx="6470100" cy="18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Imagens: transferência de bit a bit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Ascii: arquivo padrão para transferência de arquivos, menos os main frames da IBM que usavam como EBCDIC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Arquivos de bytes lógicos: arquivos binários</a:t>
            </a:r>
            <a:endParaRPr sz="1800"/>
          </a:p>
        </p:txBody>
      </p:sp>
      <p:sp>
        <p:nvSpPr>
          <p:cNvPr id="863" name="Google Shape;863;p107"/>
          <p:cNvSpPr/>
          <p:nvPr/>
        </p:nvSpPr>
        <p:spPr>
          <a:xfrm>
            <a:off x="956000" y="19031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107"/>
          <p:cNvSpPr txBox="1"/>
          <p:nvPr>
            <p:ph idx="1" type="body"/>
          </p:nvPr>
        </p:nvSpPr>
        <p:spPr>
          <a:xfrm>
            <a:off x="1167125" y="3579875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FTP suporta uma variedade de comandos para transferência de arquivos (enviar e receber), manipular diretórios, etc.</a:t>
            </a:r>
            <a:endParaRPr sz="1800"/>
          </a:p>
        </p:txBody>
      </p:sp>
      <p:sp>
        <p:nvSpPr>
          <p:cNvPr id="865" name="Google Shape;865;p107"/>
          <p:cNvSpPr/>
          <p:nvPr/>
        </p:nvSpPr>
        <p:spPr>
          <a:xfrm>
            <a:off x="956000" y="37319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SMTP</a:t>
            </a:r>
            <a:endParaRPr/>
          </a:p>
        </p:txBody>
      </p:sp>
      <p:sp>
        <p:nvSpPr>
          <p:cNvPr id="871" name="Google Shape;871;p108"/>
          <p:cNvSpPr txBox="1"/>
          <p:nvPr>
            <p:ph idx="1" type="body"/>
          </p:nvPr>
        </p:nvSpPr>
        <p:spPr>
          <a:xfrm>
            <a:off x="1167125" y="836675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SMTP (Simple Mail Transfer Protocol) é o formato de email (definido no documento RFC 822) definido pela Arpanet.</a:t>
            </a:r>
            <a:endParaRPr sz="1800"/>
          </a:p>
        </p:txBody>
      </p:sp>
      <p:sp>
        <p:nvSpPr>
          <p:cNvPr id="872" name="Google Shape;872;p108"/>
          <p:cNvSpPr/>
          <p:nvPr/>
        </p:nvSpPr>
        <p:spPr>
          <a:xfrm>
            <a:off x="956000" y="9887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108"/>
          <p:cNvSpPr txBox="1"/>
          <p:nvPr>
            <p:ph idx="1" type="body"/>
          </p:nvPr>
        </p:nvSpPr>
        <p:spPr>
          <a:xfrm>
            <a:off x="1167125" y="1827275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Foi criado com suporte apenas para caracteres ASCII.</a:t>
            </a:r>
            <a:endParaRPr sz="1800"/>
          </a:p>
        </p:txBody>
      </p:sp>
      <p:sp>
        <p:nvSpPr>
          <p:cNvPr id="874" name="Google Shape;874;p108"/>
          <p:cNvSpPr/>
          <p:nvPr/>
        </p:nvSpPr>
        <p:spPr>
          <a:xfrm>
            <a:off x="956000" y="19793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108"/>
          <p:cNvSpPr txBox="1"/>
          <p:nvPr>
            <p:ph idx="1" type="body"/>
          </p:nvPr>
        </p:nvSpPr>
        <p:spPr>
          <a:xfrm>
            <a:off x="1167125" y="2436875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É usado o endereçamento do tipo nome@domínio. Os domínios nesse caso podem ser os TLDs (Top Level Domains).</a:t>
            </a:r>
            <a:endParaRPr sz="1800"/>
          </a:p>
        </p:txBody>
      </p:sp>
      <p:sp>
        <p:nvSpPr>
          <p:cNvPr id="876" name="Google Shape;876;p108"/>
          <p:cNvSpPr/>
          <p:nvPr/>
        </p:nvSpPr>
        <p:spPr>
          <a:xfrm>
            <a:off x="956000" y="25889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108"/>
          <p:cNvSpPr txBox="1"/>
          <p:nvPr>
            <p:ph idx="1" type="body"/>
          </p:nvPr>
        </p:nvSpPr>
        <p:spPr>
          <a:xfrm>
            <a:off x="1167125" y="3351275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Criptografia: apenas o corpo do email é criptografado. Assunto, linhas de header estão em plain text.</a:t>
            </a:r>
            <a:endParaRPr sz="1800"/>
          </a:p>
        </p:txBody>
      </p:sp>
      <p:sp>
        <p:nvSpPr>
          <p:cNvPr id="878" name="Google Shape;878;p108"/>
          <p:cNvSpPr/>
          <p:nvPr/>
        </p:nvSpPr>
        <p:spPr>
          <a:xfrm>
            <a:off x="956000" y="35033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0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Terminais Virtuais</a:t>
            </a:r>
            <a:endParaRPr/>
          </a:p>
        </p:txBody>
      </p:sp>
      <p:sp>
        <p:nvSpPr>
          <p:cNvPr id="884" name="Google Shape;884;p109"/>
          <p:cNvSpPr txBox="1"/>
          <p:nvPr>
            <p:ph idx="1" type="body"/>
          </p:nvPr>
        </p:nvSpPr>
        <p:spPr>
          <a:xfrm>
            <a:off x="1167125" y="1446275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TELNET é o protocolo da Arpanet para terminais virtuais. Foi criado como modo de scroll ao invés de page ou form mode.</a:t>
            </a:r>
            <a:endParaRPr sz="1800"/>
          </a:p>
        </p:txBody>
      </p:sp>
      <p:sp>
        <p:nvSpPr>
          <p:cNvPr id="885" name="Google Shape;885;p109"/>
          <p:cNvSpPr/>
          <p:nvPr/>
        </p:nvSpPr>
        <p:spPr>
          <a:xfrm>
            <a:off x="956000" y="15983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109"/>
          <p:cNvSpPr txBox="1"/>
          <p:nvPr>
            <p:ph idx="1" type="body"/>
          </p:nvPr>
        </p:nvSpPr>
        <p:spPr>
          <a:xfrm>
            <a:off x="1167125" y="2360675"/>
            <a:ext cx="64701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O protocolo manipula duas streams de dados simplex, uma em cada direção. Não existe o conceito de ter uma estrutura de dados comum entre os dois hosts.</a:t>
            </a:r>
            <a:endParaRPr sz="1800"/>
          </a:p>
        </p:txBody>
      </p:sp>
      <p:sp>
        <p:nvSpPr>
          <p:cNvPr id="887" name="Google Shape;887;p109"/>
          <p:cNvSpPr/>
          <p:nvPr/>
        </p:nvSpPr>
        <p:spPr>
          <a:xfrm>
            <a:off x="956000" y="25127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10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cxnSp>
        <p:nvCxnSpPr>
          <p:cNvPr id="893" name="Google Shape;893;p110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110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1917900" y="1636600"/>
            <a:ext cx="5308200" cy="25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Servidores de arquivos podem ter que lidar com múltiplos clientes.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Se dois ou mais quiserem acessar o arquivo, problemas podem ocorrer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Condição de corrida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Controle de Concorrência</a:t>
            </a:r>
            <a:endParaRPr/>
          </a:p>
        </p:txBody>
      </p:sp>
      <p:sp>
        <p:nvSpPr>
          <p:cNvPr id="212" name="Google Shape;212;p34"/>
          <p:cNvSpPr/>
          <p:nvPr/>
        </p:nvSpPr>
        <p:spPr>
          <a:xfrm>
            <a:off x="1716000" y="17586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4"/>
          <p:cNvSpPr/>
          <p:nvPr/>
        </p:nvSpPr>
        <p:spPr>
          <a:xfrm>
            <a:off x="1716000" y="259322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4"/>
          <p:cNvSpPr/>
          <p:nvPr/>
        </p:nvSpPr>
        <p:spPr>
          <a:xfrm>
            <a:off x="1716000" y="3427775"/>
            <a:ext cx="201900" cy="188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